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74" r:id="rId3"/>
    <p:sldId id="315" r:id="rId4"/>
    <p:sldId id="347" r:id="rId5"/>
    <p:sldId id="395" r:id="rId6"/>
    <p:sldId id="396" r:id="rId7"/>
    <p:sldId id="348" r:id="rId8"/>
    <p:sldId id="346" r:id="rId9"/>
    <p:sldId id="360" r:id="rId10"/>
    <p:sldId id="429" r:id="rId11"/>
    <p:sldId id="335" r:id="rId12"/>
  </p:sldIdLst>
  <p:sldSz cx="1219041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103F27-0B61-4740-84E9-3792D20933FF}">
          <p14:sldIdLst>
            <p14:sldId id="258"/>
            <p14:sldId id="274"/>
            <p14:sldId id="315"/>
            <p14:sldId id="347"/>
            <p14:sldId id="395"/>
            <p14:sldId id="396"/>
            <p14:sldId id="348"/>
            <p14:sldId id="346"/>
            <p14:sldId id="360"/>
            <p14:sldId id="429"/>
            <p14:sldId id="335"/>
          </p14:sldIdLst>
        </p14:section>
        <p14:section name="Untitled Section" id="{45B3EAED-6AFC-4718-B00C-4453BD81D489}">
          <p14:sldIdLst/>
        </p14:section>
        <p14:section name="Untitled Section" id="{1503A7C1-A517-41D5-BE70-F57666B233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a Slavkova" initials="ES" lastIdx="2" clrIdx="0">
    <p:extLst>
      <p:ext uri="{19B8F6BF-5375-455C-9EA6-DF929625EA0E}">
        <p15:presenceInfo xmlns:p15="http://schemas.microsoft.com/office/powerpoint/2012/main" userId="f752f54ab1e2c9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9"/>
    <a:srgbClr val="FFC000"/>
    <a:srgbClr val="0DF202"/>
    <a:srgbClr val="9BBDE5"/>
    <a:srgbClr val="44546A"/>
    <a:srgbClr val="A3C1E5"/>
    <a:srgbClr val="FF99FF"/>
    <a:srgbClr val="FF33CC"/>
    <a:srgbClr val="25C6FF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ъл стил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Без стил, без мрежа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94671" autoAdjust="0"/>
  </p:normalViewPr>
  <p:slideViewPr>
    <p:cSldViewPr showGuides="1">
      <p:cViewPr varScale="1">
        <p:scale>
          <a:sx n="69" d="100"/>
          <a:sy n="69" d="100"/>
        </p:scale>
        <p:origin x="978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2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PC\Desktop\New%20folder\Omn09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PC\Desktop\New%20folder\Omn09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PC\Desktop\New%20folder\Omn09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TPC\Desktop\New%20folder\Omn09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PC\Desktop\New%20folder\Omn09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PC\Desktop\New%20folder\Omn09%20(1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PC\Desktop\New%20folder\Omn09%20(1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PC\Desktop\New%20folder\Omn09%20(1)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'q1'!$B$10</c:f>
              <c:strCache>
                <c:ptCount val="1"/>
                <c:pt idx="0">
                  <c:v> Оптимист съм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'q1'!$C$9:$M$9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'q1'!$C$10:$M$10</c:f>
              <c:numCache>
                <c:formatCode>0%</c:formatCode>
                <c:ptCount val="11"/>
                <c:pt idx="0">
                  <c:v>0.52</c:v>
                </c:pt>
                <c:pt idx="1">
                  <c:v>0.5</c:v>
                </c:pt>
                <c:pt idx="2">
                  <c:v>0.49</c:v>
                </c:pt>
                <c:pt idx="3">
                  <c:v>0.48</c:v>
                </c:pt>
                <c:pt idx="4">
                  <c:v>0.53</c:v>
                </c:pt>
                <c:pt idx="5">
                  <c:v>0.48</c:v>
                </c:pt>
                <c:pt idx="6" formatCode="#,##0%">
                  <c:v>0.4843940204075271</c:v>
                </c:pt>
                <c:pt idx="7">
                  <c:v>0.51</c:v>
                </c:pt>
                <c:pt idx="8">
                  <c:v>0.48</c:v>
                </c:pt>
                <c:pt idx="9">
                  <c:v>0.51</c:v>
                </c:pt>
                <c:pt idx="10">
                  <c:v>0.47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C-4798-9A7F-C78F69B004E9}"/>
            </c:ext>
          </c:extLst>
        </c:ser>
        <c:ser>
          <c:idx val="1"/>
          <c:order val="1"/>
          <c:tx>
            <c:strRef>
              <c:f>'q1'!$B$11</c:f>
              <c:strCache>
                <c:ptCount val="1"/>
                <c:pt idx="0">
                  <c:v>  Песимист съм</c:v>
                </c:pt>
              </c:strCache>
            </c:strRef>
          </c:tx>
          <c:spPr>
            <a:ln w="63500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'q1'!$C$9:$M$9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'q1'!$C$11:$M$11</c:f>
              <c:numCache>
                <c:formatCode>0%</c:formatCode>
                <c:ptCount val="11"/>
                <c:pt idx="0">
                  <c:v>0.39</c:v>
                </c:pt>
                <c:pt idx="1">
                  <c:v>0.4</c:v>
                </c:pt>
                <c:pt idx="2">
                  <c:v>0.38</c:v>
                </c:pt>
                <c:pt idx="3">
                  <c:v>0.38</c:v>
                </c:pt>
                <c:pt idx="4">
                  <c:v>0.36</c:v>
                </c:pt>
                <c:pt idx="5">
                  <c:v>0.39</c:v>
                </c:pt>
                <c:pt idx="6" formatCode="#,##0%">
                  <c:v>0.39640520891910702</c:v>
                </c:pt>
                <c:pt idx="7">
                  <c:v>0.39</c:v>
                </c:pt>
                <c:pt idx="8">
                  <c:v>0.4</c:v>
                </c:pt>
                <c:pt idx="9">
                  <c:v>0.39</c:v>
                </c:pt>
                <c:pt idx="10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C-4798-9A7F-C78F69B004E9}"/>
            </c:ext>
          </c:extLst>
        </c:ser>
        <c:ser>
          <c:idx val="2"/>
          <c:order val="2"/>
          <c:tx>
            <c:strRef>
              <c:f>'q1'!$B$12</c:f>
              <c:strCache>
                <c:ptCount val="1"/>
                <c:pt idx="0">
                  <c:v> 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'q1'!$C$9:$M$9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'q1'!$C$12:$M$12</c:f>
              <c:numCache>
                <c:formatCode>0%</c:formatCode>
                <c:ptCount val="11"/>
                <c:pt idx="0">
                  <c:v>0.09</c:v>
                </c:pt>
                <c:pt idx="1">
                  <c:v>0.1</c:v>
                </c:pt>
                <c:pt idx="2">
                  <c:v>0.13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0.13</c:v>
                </c:pt>
                <c:pt idx="6" formatCode="#,##0%">
                  <c:v>0.11920077067336475</c:v>
                </c:pt>
                <c:pt idx="7">
                  <c:v>0.1</c:v>
                </c:pt>
                <c:pt idx="8">
                  <c:v>0.12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C-4798-9A7F-C78F69B004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22464"/>
        <c:axId val="426594784"/>
      </c:lineChart>
      <c:catAx>
        <c:axId val="5049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426594784"/>
        <c:crosses val="autoZero"/>
        <c:auto val="1"/>
        <c:lblAlgn val="ctr"/>
        <c:lblOffset val="100"/>
        <c:noMultiLvlLbl val="0"/>
      </c:catAx>
      <c:valAx>
        <c:axId val="426594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2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'q3_1  Парламент'!$A$4</c:f>
              <c:strCache>
                <c:ptCount val="1"/>
                <c:pt idx="0">
                  <c:v>  Положително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'q3_1  Парламент'!$B$3:$L$3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'q3_1  Парламент'!$B$4:$L$4</c:f>
              <c:numCache>
                <c:formatCode>0%</c:formatCode>
                <c:ptCount val="11"/>
                <c:pt idx="0">
                  <c:v>0.23</c:v>
                </c:pt>
                <c:pt idx="1">
                  <c:v>0.23</c:v>
                </c:pt>
                <c:pt idx="2">
                  <c:v>0.24</c:v>
                </c:pt>
                <c:pt idx="3">
                  <c:v>0.27</c:v>
                </c:pt>
                <c:pt idx="4">
                  <c:v>0.23</c:v>
                </c:pt>
                <c:pt idx="5">
                  <c:v>0.25</c:v>
                </c:pt>
                <c:pt idx="6">
                  <c:v>0.24</c:v>
                </c:pt>
                <c:pt idx="7">
                  <c:v>0.25</c:v>
                </c:pt>
                <c:pt idx="8">
                  <c:v>0.24</c:v>
                </c:pt>
                <c:pt idx="9">
                  <c:v>0.22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C-4798-9A7F-C78F69B004E9}"/>
            </c:ext>
          </c:extLst>
        </c:ser>
        <c:ser>
          <c:idx val="1"/>
          <c:order val="1"/>
          <c:tx>
            <c:strRef>
              <c:f>'q3_1  Парламент'!$A$5</c:f>
              <c:strCache>
                <c:ptCount val="1"/>
                <c:pt idx="0">
                  <c:v>  Отрицателно</c:v>
                </c:pt>
              </c:strCache>
            </c:strRef>
          </c:tx>
          <c:spPr>
            <a:ln w="63500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'q3_1  Парламент'!$B$3:$L$3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'q3_1  Парламент'!$B$5:$L$5</c:f>
              <c:numCache>
                <c:formatCode>0%</c:formatCode>
                <c:ptCount val="11"/>
                <c:pt idx="0">
                  <c:v>0.68</c:v>
                </c:pt>
                <c:pt idx="1">
                  <c:v>0.68</c:v>
                </c:pt>
                <c:pt idx="2">
                  <c:v>0.63</c:v>
                </c:pt>
                <c:pt idx="3">
                  <c:v>0.61</c:v>
                </c:pt>
                <c:pt idx="4">
                  <c:v>0.63</c:v>
                </c:pt>
                <c:pt idx="5">
                  <c:v>0.63</c:v>
                </c:pt>
                <c:pt idx="6">
                  <c:v>0.65</c:v>
                </c:pt>
                <c:pt idx="7">
                  <c:v>0.64</c:v>
                </c:pt>
                <c:pt idx="8">
                  <c:v>0.64</c:v>
                </c:pt>
                <c:pt idx="9">
                  <c:v>0.69</c:v>
                </c:pt>
                <c:pt idx="10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C-4798-9A7F-C78F69B004E9}"/>
            </c:ext>
          </c:extLst>
        </c:ser>
        <c:ser>
          <c:idx val="2"/>
          <c:order val="2"/>
          <c:tx>
            <c:strRef>
              <c:f>'q3_1  Парламент'!$A$6</c:f>
              <c:strCache>
                <c:ptCount val="1"/>
                <c:pt idx="0">
                  <c:v>  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'q3_1  Парламент'!$B$3:$L$3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'q3_1  Парламент'!$B$6:$L$6</c:f>
              <c:numCache>
                <c:formatCode>0%</c:formatCode>
                <c:ptCount val="11"/>
                <c:pt idx="0">
                  <c:v>0.09</c:v>
                </c:pt>
                <c:pt idx="1">
                  <c:v>0.09</c:v>
                </c:pt>
                <c:pt idx="2">
                  <c:v>0.13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0.12</c:v>
                </c:pt>
                <c:pt idx="6">
                  <c:v>0.11</c:v>
                </c:pt>
                <c:pt idx="7">
                  <c:v>0.11</c:v>
                </c:pt>
                <c:pt idx="8">
                  <c:v>0.12</c:v>
                </c:pt>
                <c:pt idx="9">
                  <c:v>0.09</c:v>
                </c:pt>
                <c:pt idx="10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C-4798-9A7F-C78F69B004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22464"/>
        <c:axId val="426594784"/>
      </c:lineChart>
      <c:catAx>
        <c:axId val="5049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426594784"/>
        <c:crosses val="autoZero"/>
        <c:auto val="1"/>
        <c:lblAlgn val="ctr"/>
        <c:lblOffset val="100"/>
        <c:noMultiLvlLbl val="0"/>
      </c:catAx>
      <c:valAx>
        <c:axId val="426594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2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'q3_2  Правителство'!$A$4</c:f>
              <c:strCache>
                <c:ptCount val="1"/>
                <c:pt idx="0">
                  <c:v>  Положително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'q3_2  Правителство'!$B$3:$L$3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'q3_2  Правителство'!$B$4:$L$4</c:f>
              <c:numCache>
                <c:formatCode>0%</c:formatCode>
                <c:ptCount val="11"/>
                <c:pt idx="0">
                  <c:v>0.32</c:v>
                </c:pt>
                <c:pt idx="1">
                  <c:v>0.31</c:v>
                </c:pt>
                <c:pt idx="2">
                  <c:v>0.35</c:v>
                </c:pt>
                <c:pt idx="3">
                  <c:v>0.33</c:v>
                </c:pt>
                <c:pt idx="4">
                  <c:v>0.32</c:v>
                </c:pt>
                <c:pt idx="5">
                  <c:v>0.33</c:v>
                </c:pt>
                <c:pt idx="6">
                  <c:v>0.32</c:v>
                </c:pt>
                <c:pt idx="7">
                  <c:v>0.34</c:v>
                </c:pt>
                <c:pt idx="8">
                  <c:v>0.33</c:v>
                </c:pt>
                <c:pt idx="9">
                  <c:v>0.33</c:v>
                </c:pt>
                <c:pt idx="10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C-4798-9A7F-C78F69B004E9}"/>
            </c:ext>
          </c:extLst>
        </c:ser>
        <c:ser>
          <c:idx val="1"/>
          <c:order val="1"/>
          <c:tx>
            <c:strRef>
              <c:f>'q3_2  Правителство'!$A$5</c:f>
              <c:strCache>
                <c:ptCount val="1"/>
                <c:pt idx="0">
                  <c:v>  Отрицателно</c:v>
                </c:pt>
              </c:strCache>
            </c:strRef>
          </c:tx>
          <c:spPr>
            <a:ln w="63500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'q3_2  Правителство'!$B$3:$L$3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'q3_2  Правителство'!$B$5:$L$5</c:f>
              <c:numCache>
                <c:formatCode>0%</c:formatCode>
                <c:ptCount val="11"/>
                <c:pt idx="0">
                  <c:v>0.59</c:v>
                </c:pt>
                <c:pt idx="1">
                  <c:v>0.57999999999999996</c:v>
                </c:pt>
                <c:pt idx="2">
                  <c:v>0.52</c:v>
                </c:pt>
                <c:pt idx="3">
                  <c:v>0.54</c:v>
                </c:pt>
                <c:pt idx="4">
                  <c:v>0.54</c:v>
                </c:pt>
                <c:pt idx="5">
                  <c:v>0.54</c:v>
                </c:pt>
                <c:pt idx="6">
                  <c:v>0.56000000000000005</c:v>
                </c:pt>
                <c:pt idx="7">
                  <c:v>0.56000000000000005</c:v>
                </c:pt>
                <c:pt idx="8">
                  <c:v>0.56000000000000005</c:v>
                </c:pt>
                <c:pt idx="9">
                  <c:v>0.57999999999999996</c:v>
                </c:pt>
                <c:pt idx="10">
                  <c:v>0.61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C-4798-9A7F-C78F69B004E9}"/>
            </c:ext>
          </c:extLst>
        </c:ser>
        <c:ser>
          <c:idx val="2"/>
          <c:order val="2"/>
          <c:tx>
            <c:strRef>
              <c:f>'q3_2  Правителство'!$A$6</c:f>
              <c:strCache>
                <c:ptCount val="1"/>
                <c:pt idx="0">
                  <c:v>  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'q3_2  Правителство'!$B$3:$L$3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'q3_2  Правителство'!$B$6:$L$6</c:f>
              <c:numCache>
                <c:formatCode>0%</c:formatCode>
                <c:ptCount val="11"/>
                <c:pt idx="0">
                  <c:v>0.09</c:v>
                </c:pt>
                <c:pt idx="1">
                  <c:v>0.11</c:v>
                </c:pt>
                <c:pt idx="2">
                  <c:v>0.13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0.13</c:v>
                </c:pt>
                <c:pt idx="6">
                  <c:v>0.12</c:v>
                </c:pt>
                <c:pt idx="7">
                  <c:v>0.1</c:v>
                </c:pt>
                <c:pt idx="8">
                  <c:v>0.11</c:v>
                </c:pt>
                <c:pt idx="9">
                  <c:v>0.09</c:v>
                </c:pt>
                <c:pt idx="10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C-4798-9A7F-C78F69B004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22464"/>
        <c:axId val="426594784"/>
      </c:lineChart>
      <c:catAx>
        <c:axId val="5049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426594784"/>
        <c:crosses val="autoZero"/>
        <c:auto val="1"/>
        <c:lblAlgn val="ctr"/>
        <c:lblOffset val="100"/>
        <c:noMultiLvlLbl val="0"/>
      </c:catAx>
      <c:valAx>
        <c:axId val="426594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2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'q3_3  Президент'!$A$4</c:f>
              <c:strCache>
                <c:ptCount val="1"/>
                <c:pt idx="0">
                  <c:v>  Положително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'q3_3  Президент'!$B$3:$L$3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'q3_3  Президент'!$B$4:$L$4</c:f>
              <c:numCache>
                <c:formatCode>0%</c:formatCode>
                <c:ptCount val="11"/>
                <c:pt idx="0">
                  <c:v>0.64</c:v>
                </c:pt>
                <c:pt idx="1">
                  <c:v>0.63</c:v>
                </c:pt>
                <c:pt idx="2">
                  <c:v>0.65</c:v>
                </c:pt>
                <c:pt idx="3">
                  <c:v>0.63</c:v>
                </c:pt>
                <c:pt idx="4">
                  <c:v>0.61</c:v>
                </c:pt>
                <c:pt idx="5">
                  <c:v>0.61</c:v>
                </c:pt>
                <c:pt idx="6">
                  <c:v>0.63</c:v>
                </c:pt>
                <c:pt idx="7">
                  <c:v>0.59</c:v>
                </c:pt>
                <c:pt idx="8">
                  <c:v>0.61</c:v>
                </c:pt>
                <c:pt idx="9">
                  <c:v>0.62</c:v>
                </c:pt>
                <c:pt idx="10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C-4798-9A7F-C78F69B004E9}"/>
            </c:ext>
          </c:extLst>
        </c:ser>
        <c:ser>
          <c:idx val="1"/>
          <c:order val="1"/>
          <c:tx>
            <c:strRef>
              <c:f>'q3_3  Президент'!$A$5</c:f>
              <c:strCache>
                <c:ptCount val="1"/>
                <c:pt idx="0">
                  <c:v>  Отрицателно</c:v>
                </c:pt>
              </c:strCache>
            </c:strRef>
          </c:tx>
          <c:spPr>
            <a:ln w="66675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'q3_3  Президент'!$B$3:$L$3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'q3_3  Президент'!$B$5:$L$5</c:f>
              <c:numCache>
                <c:formatCode>0%</c:formatCode>
                <c:ptCount val="11"/>
                <c:pt idx="0">
                  <c:v>0.22</c:v>
                </c:pt>
                <c:pt idx="1">
                  <c:v>0.21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  <c:pt idx="5">
                  <c:v>0.21</c:v>
                </c:pt>
                <c:pt idx="6">
                  <c:v>0.22</c:v>
                </c:pt>
                <c:pt idx="7">
                  <c:v>0.25</c:v>
                </c:pt>
                <c:pt idx="8">
                  <c:v>0.22</c:v>
                </c:pt>
                <c:pt idx="9">
                  <c:v>0.23</c:v>
                </c:pt>
                <c:pt idx="10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C-4798-9A7F-C78F69B004E9}"/>
            </c:ext>
          </c:extLst>
        </c:ser>
        <c:ser>
          <c:idx val="2"/>
          <c:order val="2"/>
          <c:tx>
            <c:strRef>
              <c:f>'q3_3  Президент'!$A$6</c:f>
              <c:strCache>
                <c:ptCount val="1"/>
                <c:pt idx="0">
                  <c:v>  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'q3_3  Президент'!$B$3:$L$3</c:f>
              <c:strCache>
                <c:ptCount val="11"/>
                <c:pt idx="0">
                  <c:v>Ноември 2017 г.</c:v>
                </c:pt>
                <c:pt idx="1">
                  <c:v>Декември 2017 г.</c:v>
                </c:pt>
                <c:pt idx="2">
                  <c:v>Януари 2018 г.</c:v>
                </c:pt>
                <c:pt idx="3">
                  <c:v>Февруари 2018 г.</c:v>
                </c:pt>
                <c:pt idx="4">
                  <c:v>Март 2018 г.</c:v>
                </c:pt>
                <c:pt idx="5">
                  <c:v>Април 2018 г.</c:v>
                </c:pt>
                <c:pt idx="6">
                  <c:v>Май 2018 г.</c:v>
                </c:pt>
                <c:pt idx="7">
                  <c:v>Юни 2018 г.</c:v>
                </c:pt>
                <c:pt idx="8">
                  <c:v>Юли 2018 г.</c:v>
                </c:pt>
                <c:pt idx="9">
                  <c:v>Август 2018 г.</c:v>
                </c:pt>
                <c:pt idx="10">
                  <c:v>Септември 2018 г.</c:v>
                </c:pt>
              </c:strCache>
            </c:strRef>
          </c:cat>
          <c:val>
            <c:numRef>
              <c:f>'q3_3  Президент'!$B$6:$L$6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0.16</c:v>
                </c:pt>
                <c:pt idx="2">
                  <c:v>0.15</c:v>
                </c:pt>
                <c:pt idx="3">
                  <c:v>0.15</c:v>
                </c:pt>
                <c:pt idx="4">
                  <c:v>0.17</c:v>
                </c:pt>
                <c:pt idx="5">
                  <c:v>0.18</c:v>
                </c:pt>
                <c:pt idx="6">
                  <c:v>0.15</c:v>
                </c:pt>
                <c:pt idx="7">
                  <c:v>0.16</c:v>
                </c:pt>
                <c:pt idx="8">
                  <c:v>0.17</c:v>
                </c:pt>
                <c:pt idx="9">
                  <c:v>0.15</c:v>
                </c:pt>
                <c:pt idx="10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C-4798-9A7F-C78F69B004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22464"/>
        <c:axId val="426594784"/>
      </c:lineChart>
      <c:catAx>
        <c:axId val="50492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426594784"/>
        <c:crosses val="autoZero"/>
        <c:auto val="1"/>
        <c:lblAlgn val="ctr"/>
        <c:lblOffset val="100"/>
        <c:noMultiLvlLbl val="0"/>
      </c:catAx>
      <c:valAx>
        <c:axId val="426594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2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122482704843333E-2"/>
          <c:y val="4.169191919191919E-2"/>
          <c:w val="0.97594211504112061"/>
          <c:h val="0.79341060606060609"/>
        </c:manualLayout>
      </c:layout>
      <c:lineChart>
        <c:grouping val="standard"/>
        <c:varyColors val="0"/>
        <c:ser>
          <c:idx val="0"/>
          <c:order val="0"/>
          <c:tx>
            <c:strRef>
              <c:f>'q7'!$A$4</c:f>
              <c:strCache>
                <c:ptCount val="1"/>
                <c:pt idx="0">
                  <c:v>Необходими са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'q7'!$B$3:$K$3</c:f>
              <c:strCache>
                <c:ptCount val="10"/>
                <c:pt idx="0">
                  <c:v>Декември 2017 г.</c:v>
                </c:pt>
                <c:pt idx="1">
                  <c:v>Януари 2018 г.</c:v>
                </c:pt>
                <c:pt idx="2">
                  <c:v>Февруари 2018 г.</c:v>
                </c:pt>
                <c:pt idx="3">
                  <c:v>Март 2018 г.</c:v>
                </c:pt>
                <c:pt idx="4">
                  <c:v>Април 2018 г.</c:v>
                </c:pt>
                <c:pt idx="5">
                  <c:v>Май 2018 г.</c:v>
                </c:pt>
                <c:pt idx="6">
                  <c:v>Юни 2018 г.</c:v>
                </c:pt>
                <c:pt idx="7">
                  <c:v>Юли 2018 г.</c:v>
                </c:pt>
                <c:pt idx="8">
                  <c:v>Август 2018 г.</c:v>
                </c:pt>
                <c:pt idx="9">
                  <c:v>Септември 2018 г.</c:v>
                </c:pt>
              </c:strCache>
            </c:strRef>
          </c:cat>
          <c:val>
            <c:numRef>
              <c:f>'q7'!$B$4:$K$4</c:f>
              <c:numCache>
                <c:formatCode>0%</c:formatCode>
                <c:ptCount val="10"/>
                <c:pt idx="0">
                  <c:v>0.21</c:v>
                </c:pt>
                <c:pt idx="1">
                  <c:v>0.23</c:v>
                </c:pt>
                <c:pt idx="2">
                  <c:v>0.23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0.28000000000000003</c:v>
                </c:pt>
                <c:pt idx="7">
                  <c:v>0.3</c:v>
                </c:pt>
                <c:pt idx="8">
                  <c:v>0.27</c:v>
                </c:pt>
                <c:pt idx="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C-4C09-B188-713D9A261CC5}"/>
            </c:ext>
          </c:extLst>
        </c:ser>
        <c:ser>
          <c:idx val="1"/>
          <c:order val="1"/>
          <c:tx>
            <c:strRef>
              <c:f>'q7'!$A$5</c:f>
              <c:strCache>
                <c:ptCount val="1"/>
                <c:pt idx="0">
                  <c:v>Не са необходими</c:v>
                </c:pt>
              </c:strCache>
            </c:strRef>
          </c:tx>
          <c:spPr>
            <a:ln w="63500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'q7'!$B$3:$K$3</c:f>
              <c:strCache>
                <c:ptCount val="10"/>
                <c:pt idx="0">
                  <c:v>Декември 2017 г.</c:v>
                </c:pt>
                <c:pt idx="1">
                  <c:v>Януари 2018 г.</c:v>
                </c:pt>
                <c:pt idx="2">
                  <c:v>Февруари 2018 г.</c:v>
                </c:pt>
                <c:pt idx="3">
                  <c:v>Март 2018 г.</c:v>
                </c:pt>
                <c:pt idx="4">
                  <c:v>Април 2018 г.</c:v>
                </c:pt>
                <c:pt idx="5">
                  <c:v>Май 2018 г.</c:v>
                </c:pt>
                <c:pt idx="6">
                  <c:v>Юни 2018 г.</c:v>
                </c:pt>
                <c:pt idx="7">
                  <c:v>Юли 2018 г.</c:v>
                </c:pt>
                <c:pt idx="8">
                  <c:v>Август 2018 г.</c:v>
                </c:pt>
                <c:pt idx="9">
                  <c:v>Септември 2018 г.</c:v>
                </c:pt>
              </c:strCache>
            </c:strRef>
          </c:cat>
          <c:val>
            <c:numRef>
              <c:f>'q7'!$B$5:$K$5</c:f>
              <c:numCache>
                <c:formatCode>0%</c:formatCode>
                <c:ptCount val="10"/>
                <c:pt idx="0">
                  <c:v>0.6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0.54</c:v>
                </c:pt>
                <c:pt idx="4">
                  <c:v>0.54</c:v>
                </c:pt>
                <c:pt idx="5">
                  <c:v>0.56000000000000005</c:v>
                </c:pt>
                <c:pt idx="6">
                  <c:v>0.54</c:v>
                </c:pt>
                <c:pt idx="7">
                  <c:v>0.54</c:v>
                </c:pt>
                <c:pt idx="8">
                  <c:v>0.54</c:v>
                </c:pt>
                <c:pt idx="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C-4C09-B188-713D9A261CC5}"/>
            </c:ext>
          </c:extLst>
        </c:ser>
        <c:ser>
          <c:idx val="2"/>
          <c:order val="2"/>
          <c:tx>
            <c:strRef>
              <c:f>'q7'!$A$6</c:f>
              <c:strCache>
                <c:ptCount val="1"/>
                <c:pt idx="0">
                  <c:v>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dLbl>
              <c:idx val="0"/>
              <c:layout>
                <c:manualLayout>
                  <c:x val="-2.0728098025290239E-2"/>
                  <c:y val="4.0649747474747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F7-4F32-B9D2-6592D7A709AE}"/>
                </c:ext>
              </c:extLst>
            </c:dLbl>
            <c:dLbl>
              <c:idx val="1"/>
              <c:layout>
                <c:manualLayout>
                  <c:x val="-2.510225892690467E-2"/>
                  <c:y val="3.744267676767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F7-4F32-B9D2-6592D7A709AE}"/>
                </c:ext>
              </c:extLst>
            </c:dLbl>
            <c:dLbl>
              <c:idx val="2"/>
              <c:layout>
                <c:manualLayout>
                  <c:x val="-1.6353937123675784E-2"/>
                  <c:y val="2.7821464646464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F7-4F32-B9D2-6592D7A709AE}"/>
                </c:ext>
              </c:extLst>
            </c:dLbl>
            <c:dLbl>
              <c:idx val="3"/>
              <c:layout>
                <c:manualLayout>
                  <c:x val="-1.7447477349079355E-2"/>
                  <c:y val="-3.3112878787878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F7-4F32-B9D2-6592D7A709AE}"/>
                </c:ext>
              </c:extLst>
            </c:dLbl>
            <c:dLbl>
              <c:idx val="4"/>
              <c:layout>
                <c:manualLayout>
                  <c:x val="-2.0728098025290308E-2"/>
                  <c:y val="-2.0284595959596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F7-4F32-B9D2-6592D7A70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'q7'!$B$3:$K$3</c:f>
              <c:strCache>
                <c:ptCount val="10"/>
                <c:pt idx="0">
                  <c:v>Декември 2017 г.</c:v>
                </c:pt>
                <c:pt idx="1">
                  <c:v>Януари 2018 г.</c:v>
                </c:pt>
                <c:pt idx="2">
                  <c:v>Февруари 2018 г.</c:v>
                </c:pt>
                <c:pt idx="3">
                  <c:v>Март 2018 г.</c:v>
                </c:pt>
                <c:pt idx="4">
                  <c:v>Април 2018 г.</c:v>
                </c:pt>
                <c:pt idx="5">
                  <c:v>Май 2018 г.</c:v>
                </c:pt>
                <c:pt idx="6">
                  <c:v>Юни 2018 г.</c:v>
                </c:pt>
                <c:pt idx="7">
                  <c:v>Юли 2018 г.</c:v>
                </c:pt>
                <c:pt idx="8">
                  <c:v>Август 2018 г.</c:v>
                </c:pt>
                <c:pt idx="9">
                  <c:v>Септември 2018 г.</c:v>
                </c:pt>
              </c:strCache>
            </c:strRef>
          </c:cat>
          <c:val>
            <c:numRef>
              <c:f>'q7'!$B$6:$K$6</c:f>
              <c:numCache>
                <c:formatCode>0%</c:formatCode>
                <c:ptCount val="10"/>
                <c:pt idx="0">
                  <c:v>0.19</c:v>
                </c:pt>
                <c:pt idx="1">
                  <c:v>0.22</c:v>
                </c:pt>
                <c:pt idx="2">
                  <c:v>0.21</c:v>
                </c:pt>
                <c:pt idx="3">
                  <c:v>0.2</c:v>
                </c:pt>
                <c:pt idx="4">
                  <c:v>0.21</c:v>
                </c:pt>
                <c:pt idx="5">
                  <c:v>0.19</c:v>
                </c:pt>
                <c:pt idx="6">
                  <c:v>0.18</c:v>
                </c:pt>
                <c:pt idx="7">
                  <c:v>0.16</c:v>
                </c:pt>
                <c:pt idx="8">
                  <c:v>0.19</c:v>
                </c:pt>
                <c:pt idx="9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C-4C09-B188-713D9A261C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16888"/>
        <c:axId val="504917216"/>
      </c:lineChart>
      <c:catAx>
        <c:axId val="50491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504917216"/>
        <c:crosses val="autoZero"/>
        <c:auto val="1"/>
        <c:lblAlgn val="ctr"/>
        <c:lblOffset val="100"/>
        <c:noMultiLvlLbl val="0"/>
      </c:catAx>
      <c:valAx>
        <c:axId val="504917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1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08824301322512"/>
          <c:y val="0.89950757575757578"/>
          <c:w val="0.65782351397354977"/>
          <c:h val="0.10049242424242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07549923646828E-2"/>
          <c:y val="2.8863636363636362E-2"/>
          <c:w val="0.97463970960379853"/>
          <c:h val="0.78746666666666665"/>
        </c:manualLayout>
      </c:layout>
      <c:lineChart>
        <c:grouping val="standard"/>
        <c:varyColors val="0"/>
        <c:ser>
          <c:idx val="0"/>
          <c:order val="0"/>
          <c:tx>
            <c:strRef>
              <c:f>'q4'!$A$11</c:f>
              <c:strCache>
                <c:ptCount val="1"/>
                <c:pt idx="0">
                  <c:v>Правителството ще изкара пълен мандат</c:v>
                </c:pt>
              </c:strCache>
            </c:strRef>
          </c:tx>
          <c:spPr>
            <a:ln w="63500" cap="rnd">
              <a:solidFill>
                <a:srgbClr val="5B9BD5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5B9BD5">
                    <a:lumMod val="60000"/>
                    <a:lumOff val="40000"/>
                  </a:srgb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'q4'!$B$10:$I$10</c:f>
              <c:strCache>
                <c:ptCount val="8"/>
                <c:pt idx="0">
                  <c:v>Февруари 2018 г.</c:v>
                </c:pt>
                <c:pt idx="1">
                  <c:v>Март 2018 г.</c:v>
                </c:pt>
                <c:pt idx="2">
                  <c:v>Април 2018 г.</c:v>
                </c:pt>
                <c:pt idx="3">
                  <c:v>Май 2018 г.</c:v>
                </c:pt>
                <c:pt idx="4">
                  <c:v>Юни 2018 г.</c:v>
                </c:pt>
                <c:pt idx="5">
                  <c:v>Юли 2018 г.</c:v>
                </c:pt>
                <c:pt idx="6">
                  <c:v>Август 2018 г.</c:v>
                </c:pt>
                <c:pt idx="7">
                  <c:v>Септември 2018 г.</c:v>
                </c:pt>
              </c:strCache>
            </c:strRef>
          </c:cat>
          <c:val>
            <c:numRef>
              <c:f>'q4'!$B$11:$I$11</c:f>
              <c:numCache>
                <c:formatCode>0%</c:formatCode>
                <c:ptCount val="8"/>
                <c:pt idx="0">
                  <c:v>0.55000000000000004</c:v>
                </c:pt>
                <c:pt idx="1">
                  <c:v>0.48</c:v>
                </c:pt>
                <c:pt idx="2">
                  <c:v>0.52</c:v>
                </c:pt>
                <c:pt idx="3">
                  <c:v>0.55000000000000004</c:v>
                </c:pt>
                <c:pt idx="4">
                  <c:v>0.56999999999999995</c:v>
                </c:pt>
                <c:pt idx="5">
                  <c:v>0.55000000000000004</c:v>
                </c:pt>
                <c:pt idx="6">
                  <c:v>0.52749766681448595</c:v>
                </c:pt>
                <c:pt idx="7">
                  <c:v>0.53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C-4C09-B188-713D9A261CC5}"/>
            </c:ext>
          </c:extLst>
        </c:ser>
        <c:ser>
          <c:idx val="1"/>
          <c:order val="1"/>
          <c:tx>
            <c:strRef>
              <c:f>'q4'!$A$12</c:f>
              <c:strCache>
                <c:ptCount val="1"/>
                <c:pt idx="0">
                  <c:v>Правителството няма да изкара пълен мандат</c:v>
                </c:pt>
              </c:strCache>
            </c:strRef>
          </c:tx>
          <c:spPr>
            <a:ln w="63500" cap="rnd">
              <a:solidFill>
                <a:srgbClr val="FFC000">
                  <a:lumMod val="60000"/>
                  <a:lumOff val="40000"/>
                </a:srgb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>
                    <a:lumMod val="60000"/>
                    <a:lumOff val="40000"/>
                  </a:srgbClr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dLbl>
              <c:idx val="2"/>
              <c:layout>
                <c:manualLayout>
                  <c:x val="-2.1850241040755822E-2"/>
                  <c:y val="4.385681818181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C2-4F06-AF40-CB3E9FB3E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'q4'!$B$10:$I$10</c:f>
              <c:strCache>
                <c:ptCount val="8"/>
                <c:pt idx="0">
                  <c:v>Февруари 2018 г.</c:v>
                </c:pt>
                <c:pt idx="1">
                  <c:v>Март 2018 г.</c:v>
                </c:pt>
                <c:pt idx="2">
                  <c:v>Април 2018 г.</c:v>
                </c:pt>
                <c:pt idx="3">
                  <c:v>Май 2018 г.</c:v>
                </c:pt>
                <c:pt idx="4">
                  <c:v>Юни 2018 г.</c:v>
                </c:pt>
                <c:pt idx="5">
                  <c:v>Юли 2018 г.</c:v>
                </c:pt>
                <c:pt idx="6">
                  <c:v>Август 2018 г.</c:v>
                </c:pt>
                <c:pt idx="7">
                  <c:v>Септември 2018 г.</c:v>
                </c:pt>
              </c:strCache>
            </c:strRef>
          </c:cat>
          <c:val>
            <c:numRef>
              <c:f>'q4'!$B$12:$I$12</c:f>
              <c:numCache>
                <c:formatCode>0%</c:formatCode>
                <c:ptCount val="8"/>
                <c:pt idx="0">
                  <c:v>0.23</c:v>
                </c:pt>
                <c:pt idx="1">
                  <c:v>0.26</c:v>
                </c:pt>
                <c:pt idx="2">
                  <c:v>0.23</c:v>
                </c:pt>
                <c:pt idx="3">
                  <c:v>0.24</c:v>
                </c:pt>
                <c:pt idx="4">
                  <c:v>0.24</c:v>
                </c:pt>
                <c:pt idx="5">
                  <c:v>0.23</c:v>
                </c:pt>
                <c:pt idx="6">
                  <c:v>0.24028523736472249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C-4C09-B188-713D9A261CC5}"/>
            </c:ext>
          </c:extLst>
        </c:ser>
        <c:ser>
          <c:idx val="2"/>
          <c:order val="2"/>
          <c:tx>
            <c:strRef>
              <c:f>'q4'!$A$13</c:f>
              <c:strCache>
                <c:ptCount val="1"/>
                <c:pt idx="0">
                  <c:v>Не знам/ Не мога да преценя</c:v>
                </c:pt>
              </c:strCache>
            </c:strRef>
          </c:tx>
          <c:spPr>
            <a:ln w="635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ysClr val="window" lastClr="FFFFFF">
                    <a:lumMod val="65000"/>
                  </a:sys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dLbl>
              <c:idx val="0"/>
              <c:layout>
                <c:manualLayout>
                  <c:x val="-2.3002981513310431E-2"/>
                  <c:y val="3.1028535353535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C2-4F06-AF40-CB3E9FB3EE6A}"/>
                </c:ext>
              </c:extLst>
            </c:dLbl>
            <c:dLbl>
              <c:idx val="3"/>
              <c:layout>
                <c:manualLayout>
                  <c:x val="-2.7613943403528875E-2"/>
                  <c:y val="3.744267676767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C2-4F06-AF40-CB3E9FB3EE6A}"/>
                </c:ext>
              </c:extLst>
            </c:dLbl>
            <c:dLbl>
              <c:idx val="4"/>
              <c:layout>
                <c:manualLayout>
                  <c:x val="-1.7239279150537377E-2"/>
                  <c:y val="4.7063888888888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C2-4F06-AF40-CB3E9FB3EE6A}"/>
                </c:ext>
              </c:extLst>
            </c:dLbl>
            <c:dLbl>
              <c:idx val="5"/>
              <c:layout>
                <c:manualLayout>
                  <c:x val="-2.3002981513310431E-2"/>
                  <c:y val="3.423560606060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C2-4F06-AF40-CB3E9FB3EE6A}"/>
                </c:ext>
              </c:extLst>
            </c:dLbl>
            <c:dLbl>
              <c:idx val="6"/>
              <c:layout>
                <c:manualLayout>
                  <c:x val="-2.0697500568201209E-2"/>
                  <c:y val="5.0270959595959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C2-4F06-AF40-CB3E9FB3EE6A}"/>
                </c:ext>
              </c:extLst>
            </c:dLbl>
            <c:dLbl>
              <c:idx val="7"/>
              <c:layout>
                <c:manualLayout>
                  <c:x val="-2.3002981513310431E-2"/>
                  <c:y val="3.4235606060606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C2-4F06-AF40-CB3E9FB3E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'q4'!$B$10:$I$10</c:f>
              <c:strCache>
                <c:ptCount val="8"/>
                <c:pt idx="0">
                  <c:v>Февруари 2018 г.</c:v>
                </c:pt>
                <c:pt idx="1">
                  <c:v>Март 2018 г.</c:v>
                </c:pt>
                <c:pt idx="2">
                  <c:v>Април 2018 г.</c:v>
                </c:pt>
                <c:pt idx="3">
                  <c:v>Май 2018 г.</c:v>
                </c:pt>
                <c:pt idx="4">
                  <c:v>Юни 2018 г.</c:v>
                </c:pt>
                <c:pt idx="5">
                  <c:v>Юли 2018 г.</c:v>
                </c:pt>
                <c:pt idx="6">
                  <c:v>Август 2018 г.</c:v>
                </c:pt>
                <c:pt idx="7">
                  <c:v>Септември 2018 г.</c:v>
                </c:pt>
              </c:strCache>
            </c:strRef>
          </c:cat>
          <c:val>
            <c:numRef>
              <c:f>'q4'!$B$13:$I$13</c:f>
              <c:numCache>
                <c:formatCode>0%</c:formatCode>
                <c:ptCount val="8"/>
                <c:pt idx="0">
                  <c:v>0.22</c:v>
                </c:pt>
                <c:pt idx="1">
                  <c:v>0.26</c:v>
                </c:pt>
                <c:pt idx="2">
                  <c:v>0.25</c:v>
                </c:pt>
                <c:pt idx="3">
                  <c:v>0.21</c:v>
                </c:pt>
                <c:pt idx="4">
                  <c:v>0.19</c:v>
                </c:pt>
                <c:pt idx="5">
                  <c:v>0.22</c:v>
                </c:pt>
                <c:pt idx="6">
                  <c:v>0.23221709582079075</c:v>
                </c:pt>
                <c:pt idx="7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C-4C09-B188-713D9A261C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4916888"/>
        <c:axId val="504917216"/>
      </c:lineChart>
      <c:catAx>
        <c:axId val="50491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bg-BG"/>
          </a:p>
        </c:txPr>
        <c:crossAx val="504917216"/>
        <c:crosses val="autoZero"/>
        <c:auto val="1"/>
        <c:lblAlgn val="ctr"/>
        <c:lblOffset val="100"/>
        <c:noMultiLvlLbl val="0"/>
      </c:catAx>
      <c:valAx>
        <c:axId val="504917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491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26049382716052"/>
          <c:y val="2.9057415136139807E-2"/>
          <c:w val="0.67559660493827156"/>
          <c:h val="0.939139151346262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'q2'!$C$16</c:f>
              <c:strCache>
                <c:ptCount val="1"/>
                <c:pt idx="0">
                  <c:v>Септември 2018 г.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8914459096319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EE-4654-8AD5-7395AA526BDB}"/>
                </c:ext>
              </c:extLst>
            </c:dLbl>
            <c:dLbl>
              <c:idx val="1"/>
              <c:layout>
                <c:manualLayout>
                  <c:x val="-1.1527377521613833E-3"/>
                  <c:y val="5.7824365093024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E-4654-8AD5-7395AA526BDB}"/>
                </c:ext>
              </c:extLst>
            </c:dLbl>
            <c:dLbl>
              <c:idx val="2"/>
              <c:layout>
                <c:manualLayout>
                  <c:x val="-1.1527377521613833E-3"/>
                  <c:y val="1.156487301860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EE-4654-8AD5-7395AA526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bg-B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'q2'!$B$17:$B$26</c:f>
              <c:strCache>
                <c:ptCount val="10"/>
                <c:pt idx="0">
                  <c:v>ГЕРБ</c:v>
                </c:pt>
                <c:pt idx="1">
                  <c:v>БСП</c:v>
                </c:pt>
                <c:pt idx="2">
                  <c:v>ДПС</c:v>
                </c:pt>
                <c:pt idx="3">
                  <c:v>Обединени патриоти</c:v>
                </c:pt>
                <c:pt idx="4">
                  <c:v>ВОЛЯ</c:v>
                </c:pt>
                <c:pt idx="5">
                  <c:v>Демократична България</c:v>
                </c:pt>
                <c:pt idx="6">
                  <c:v>Реформаторски блок</c:v>
                </c:pt>
                <c:pt idx="7">
                  <c:v>Други</c:v>
                </c:pt>
                <c:pt idx="8">
                  <c:v>Не подкрепям никого</c:v>
                </c:pt>
                <c:pt idx="9">
                  <c:v>Няма да гласува</c:v>
                </c:pt>
              </c:strCache>
            </c:strRef>
          </c:cat>
          <c:val>
            <c:numRef>
              <c:f>'q2'!$C$17:$C$26</c:f>
              <c:numCache>
                <c:formatCode>General</c:formatCode>
                <c:ptCount val="10"/>
                <c:pt idx="0">
                  <c:v>22.9</c:v>
                </c:pt>
                <c:pt idx="1">
                  <c:v>19.7</c:v>
                </c:pt>
                <c:pt idx="2">
                  <c:v>6.4</c:v>
                </c:pt>
                <c:pt idx="3">
                  <c:v>5.7</c:v>
                </c:pt>
                <c:pt idx="4">
                  <c:v>1.5</c:v>
                </c:pt>
                <c:pt idx="5">
                  <c:v>2.2000000000000002</c:v>
                </c:pt>
                <c:pt idx="6">
                  <c:v>1.3</c:v>
                </c:pt>
                <c:pt idx="7">
                  <c:v>3.4</c:v>
                </c:pt>
                <c:pt idx="8">
                  <c:v>2</c:v>
                </c:pt>
                <c:pt idx="9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EE-4654-8AD5-7395AA526BDB}"/>
            </c:ext>
          </c:extLst>
        </c:ser>
        <c:ser>
          <c:idx val="1"/>
          <c:order val="1"/>
          <c:tx>
            <c:strRef>
              <c:f>'q2'!$D$16</c:f>
              <c:strCache>
                <c:ptCount val="1"/>
                <c:pt idx="0">
                  <c:v>Август 2018г.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'q2'!$B$17:$B$26</c:f>
              <c:strCache>
                <c:ptCount val="10"/>
                <c:pt idx="0">
                  <c:v>ГЕРБ</c:v>
                </c:pt>
                <c:pt idx="1">
                  <c:v>БСП</c:v>
                </c:pt>
                <c:pt idx="2">
                  <c:v>ДПС</c:v>
                </c:pt>
                <c:pt idx="3">
                  <c:v>Обединени патриоти</c:v>
                </c:pt>
                <c:pt idx="4">
                  <c:v>ВОЛЯ</c:v>
                </c:pt>
                <c:pt idx="5">
                  <c:v>Демократична България</c:v>
                </c:pt>
                <c:pt idx="6">
                  <c:v>Реформаторски блок</c:v>
                </c:pt>
                <c:pt idx="7">
                  <c:v>Други</c:v>
                </c:pt>
                <c:pt idx="8">
                  <c:v>Не подкрепям никого</c:v>
                </c:pt>
                <c:pt idx="9">
                  <c:v>Няма да гласува</c:v>
                </c:pt>
              </c:strCache>
            </c:strRef>
          </c:cat>
          <c:val>
            <c:numRef>
              <c:f>'q2'!$D$17:$D$26</c:f>
              <c:numCache>
                <c:formatCode>0.0</c:formatCode>
                <c:ptCount val="10"/>
                <c:pt idx="0">
                  <c:v>23.4</c:v>
                </c:pt>
                <c:pt idx="1">
                  <c:v>20.100000000000001</c:v>
                </c:pt>
                <c:pt idx="2">
                  <c:v>5.8</c:v>
                </c:pt>
                <c:pt idx="3">
                  <c:v>5.6</c:v>
                </c:pt>
                <c:pt idx="4">
                  <c:v>1.4</c:v>
                </c:pt>
                <c:pt idx="5">
                  <c:v>2.1</c:v>
                </c:pt>
                <c:pt idx="6">
                  <c:v>1.2</c:v>
                </c:pt>
                <c:pt idx="7">
                  <c:v>3.4</c:v>
                </c:pt>
                <c:pt idx="8">
                  <c:v>2.6</c:v>
                </c:pt>
                <c:pt idx="9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EE-4654-8AD5-7395AA526BDB}"/>
            </c:ext>
          </c:extLst>
        </c:ser>
        <c:ser>
          <c:idx val="2"/>
          <c:order val="2"/>
          <c:tx>
            <c:strRef>
              <c:f>'q2'!$E$16</c:f>
              <c:strCache>
                <c:ptCount val="1"/>
                <c:pt idx="0">
                  <c:v>Юли 2018 г.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1527377521614679E-3"/>
                  <c:y val="-1.1564873018604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EE-4654-8AD5-7395AA526BDB}"/>
                </c:ext>
              </c:extLst>
            </c:dLbl>
            <c:dLbl>
              <c:idx val="1"/>
              <c:layout>
                <c:manualLayout>
                  <c:x val="0"/>
                  <c:y val="-8.6731994539922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2EE-4654-8AD5-7395AA526BDB}"/>
                </c:ext>
              </c:extLst>
            </c:dLbl>
            <c:dLbl>
              <c:idx val="2"/>
              <c:layout>
                <c:manualLayout>
                  <c:x val="-1.152828518913522E-3"/>
                  <c:y val="-2.8903076347284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EE-4654-8AD5-7395AA526B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b"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'q2'!$B$17:$B$26</c:f>
              <c:strCache>
                <c:ptCount val="10"/>
                <c:pt idx="0">
                  <c:v>ГЕРБ</c:v>
                </c:pt>
                <c:pt idx="1">
                  <c:v>БСП</c:v>
                </c:pt>
                <c:pt idx="2">
                  <c:v>ДПС</c:v>
                </c:pt>
                <c:pt idx="3">
                  <c:v>Обединени патриоти</c:v>
                </c:pt>
                <c:pt idx="4">
                  <c:v>ВОЛЯ</c:v>
                </c:pt>
                <c:pt idx="5">
                  <c:v>Демократична България</c:v>
                </c:pt>
                <c:pt idx="6">
                  <c:v>Реформаторски блок</c:v>
                </c:pt>
                <c:pt idx="7">
                  <c:v>Други</c:v>
                </c:pt>
                <c:pt idx="8">
                  <c:v>Не подкрепям никого</c:v>
                </c:pt>
                <c:pt idx="9">
                  <c:v>Няма да гласува</c:v>
                </c:pt>
              </c:strCache>
            </c:strRef>
          </c:cat>
          <c:val>
            <c:numRef>
              <c:f>'q2'!$E$17:$E$26</c:f>
              <c:numCache>
                <c:formatCode>0.0</c:formatCode>
                <c:ptCount val="10"/>
                <c:pt idx="0">
                  <c:v>23.8</c:v>
                </c:pt>
                <c:pt idx="1">
                  <c:v>19.399999999999999</c:v>
                </c:pt>
                <c:pt idx="2">
                  <c:v>5.8</c:v>
                </c:pt>
                <c:pt idx="3">
                  <c:v>5.5</c:v>
                </c:pt>
                <c:pt idx="4">
                  <c:v>1.6</c:v>
                </c:pt>
                <c:pt idx="5">
                  <c:v>2.2000000000000002</c:v>
                </c:pt>
                <c:pt idx="6">
                  <c:v>1.1000000000000001</c:v>
                </c:pt>
                <c:pt idx="7">
                  <c:v>4.3</c:v>
                </c:pt>
                <c:pt idx="8">
                  <c:v>1.8</c:v>
                </c:pt>
                <c:pt idx="9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EE-4654-8AD5-7395AA526B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2245120"/>
        <c:axId val="190805056"/>
      </c:barChart>
      <c:catAx>
        <c:axId val="16224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bg-BG"/>
          </a:p>
        </c:txPr>
        <c:crossAx val="190805056"/>
        <c:crosses val="autoZero"/>
        <c:auto val="1"/>
        <c:lblAlgn val="ctr"/>
        <c:lblOffset val="1000"/>
        <c:noMultiLvlLbl val="0"/>
      </c:catAx>
      <c:valAx>
        <c:axId val="1908050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224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856575728873817"/>
          <c:y val="0.37143834831025069"/>
          <c:w val="0.27117102337028465"/>
          <c:h val="0.3277509505807234"/>
        </c:manualLayout>
      </c:layout>
      <c:overlay val="0"/>
      <c:spPr>
        <a:solidFill>
          <a:srgbClr val="FFFFFF">
            <a:alpha val="50196"/>
          </a:srgbClr>
        </a:solidFill>
      </c:spPr>
      <c:txPr>
        <a:bodyPr/>
        <a:lstStyle/>
        <a:p>
          <a:pPr>
            <a:defRPr b="1"/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62878819163881E-2"/>
          <c:y val="8.0954111130234124E-2"/>
          <c:w val="0.97447425787376418"/>
          <c:h val="0.76176862422631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546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AD4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BBC-4FD4-8B84-457F216E1A3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4BBC-4FD4-8B84-457F216E1A38}"/>
              </c:ext>
            </c:extLst>
          </c:dPt>
          <c:dPt>
            <c:idx val="2"/>
            <c:invertIfNegative val="0"/>
            <c:bubble3D val="0"/>
            <c:spPr>
              <a:solidFill>
                <a:srgbClr val="9BBDE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BBC-4FD4-8B84-457F216E1A38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BBC-4FD4-8B84-457F216E1A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BBC-4FD4-8B84-457F216E1A3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BBC-4FD4-8B84-457F216E1A3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BBC-4FD4-8B84-457F216E1A3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BBC-4FD4-8B84-457F216E1A3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BBC-4FD4-8B84-457F216E1A3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BBC-4FD4-8B84-457F216E1A3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BBC-4FD4-8B84-457F216E1A38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800" b="1" i="0">
                    <a:solidFill>
                      <a:schemeClr val="tx2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а62!$B$2:$B$5</c:f>
              <c:strCache>
                <c:ptCount val="4"/>
                <c:pt idx="0">
                  <c:v>Ще се подобри</c:v>
                </c:pt>
                <c:pt idx="1">
                  <c:v>Ще се влоши</c:v>
                </c:pt>
                <c:pt idx="2">
                  <c:v>Няма да има промяна</c:v>
                </c:pt>
                <c:pt idx="3">
                  <c:v>Не знам/ Не мога да преценя</c:v>
                </c:pt>
              </c:strCache>
            </c:strRef>
          </c:cat>
          <c:val>
            <c:numRef>
              <c:f>а62!$C$2:$C$5</c:f>
              <c:numCache>
                <c:formatCode>0%</c:formatCode>
                <c:ptCount val="4"/>
                <c:pt idx="0">
                  <c:v>0.15</c:v>
                </c:pt>
                <c:pt idx="1">
                  <c:v>0.09</c:v>
                </c:pt>
                <c:pt idx="2">
                  <c:v>0.55000000000000004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BC-4FD4-8B84-457F216E1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411712"/>
        <c:axId val="182740672"/>
      </c:barChart>
      <c:catAx>
        <c:axId val="954117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txPr>
          <a:bodyPr rot="0" vert="horz"/>
          <a:lstStyle/>
          <a:p>
            <a:pPr>
              <a:defRPr sz="1600" b="1" i="0">
                <a:solidFill>
                  <a:schemeClr val="tx2"/>
                </a:solidFill>
                <a:effectLst/>
              </a:defRPr>
            </a:pPr>
            <a:endParaRPr lang="bg-BG"/>
          </a:p>
        </c:txPr>
        <c:crossAx val="182740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274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5411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A69B7-2F79-4624-A3A8-BAD9407148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E5599-6646-4114-82A1-28F15D6A014F}">
      <dgm:prSet phldrT="[Text]" phldr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C02AC40-CB24-4508-A445-F13D9B4C5A72}" type="parTrans" cxnId="{9B39288C-2E30-4E77-B47C-AAB300D3E1C9}">
      <dgm:prSet/>
      <dgm:spPr/>
      <dgm:t>
        <a:bodyPr/>
        <a:lstStyle/>
        <a:p>
          <a:endParaRPr lang="en-US"/>
        </a:p>
      </dgm:t>
    </dgm:pt>
    <dgm:pt modelId="{469108CA-9422-471F-BFD8-33812EC15BC8}" type="sibTrans" cxnId="{9B39288C-2E30-4E77-B47C-AAB300D3E1C9}">
      <dgm:prSet/>
      <dgm:spPr/>
      <dgm:t>
        <a:bodyPr/>
        <a:lstStyle/>
        <a:p>
          <a:endParaRPr lang="en-US"/>
        </a:p>
      </dgm:t>
    </dgm:pt>
    <dgm:pt modelId="{BCE3A6B1-7C4B-4835-93C1-A2526571BB84}" type="pres">
      <dgm:prSet presAssocID="{3B6A69B7-2F79-4624-A3A8-BAD940714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8B98EA-F5F7-4419-B40B-DBBF053802A8}" type="pres">
      <dgm:prSet presAssocID="{325E5599-6646-4114-82A1-28F15D6A014F}" presName="parentText" presStyleLbl="node1" presStyleIdx="0" presStyleCnt="1" custScaleY="25245" custLinFactNeighborY="6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98188-3CF0-46A2-8E02-39286EA5A5CD}" type="presOf" srcId="{3B6A69B7-2F79-4624-A3A8-BAD94071489B}" destId="{BCE3A6B1-7C4B-4835-93C1-A2526571BB84}" srcOrd="0" destOrd="0" presId="urn:microsoft.com/office/officeart/2005/8/layout/vList2"/>
    <dgm:cxn modelId="{9B39288C-2E30-4E77-B47C-AAB300D3E1C9}" srcId="{3B6A69B7-2F79-4624-A3A8-BAD94071489B}" destId="{325E5599-6646-4114-82A1-28F15D6A014F}" srcOrd="0" destOrd="0" parTransId="{9C02AC40-CB24-4508-A445-F13D9B4C5A72}" sibTransId="{469108CA-9422-471F-BFD8-33812EC15BC8}"/>
    <dgm:cxn modelId="{700DCEE8-CDD8-4EED-9213-C8006C438A57}" type="presOf" srcId="{325E5599-6646-4114-82A1-28F15D6A014F}" destId="{E88B98EA-F5F7-4419-B40B-DBBF053802A8}" srcOrd="0" destOrd="0" presId="urn:microsoft.com/office/officeart/2005/8/layout/vList2"/>
    <dgm:cxn modelId="{3A9B028A-7DD9-46AC-98EF-EBCCC9B08D3D}" type="presParOf" srcId="{BCE3A6B1-7C4B-4835-93C1-A2526571BB84}" destId="{E88B98EA-F5F7-4419-B40B-DBBF053802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E6FCA-707B-45B2-B120-CF895B7E528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697606-A9E2-4AF0-9AF8-CE5FF9BCD3E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3452B655-91F0-4906-BBA6-B0D1268324C6}" type="parTrans" cxnId="{EBBD030C-0F02-4024-84D4-43CB1AFC222A}">
      <dgm:prSet/>
      <dgm:spPr/>
      <dgm:t>
        <a:bodyPr/>
        <a:lstStyle/>
        <a:p>
          <a:endParaRPr lang="en-US"/>
        </a:p>
      </dgm:t>
    </dgm:pt>
    <dgm:pt modelId="{635801D0-2672-4A13-B7E9-8DD22ABE09ED}" type="sibTrans" cxnId="{EBBD030C-0F02-4024-84D4-43CB1AFC222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3990E24A-FC9D-42C0-B4DB-F31427E03E61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7A29AA9-F941-46D6-8DB0-482F3C136334}" type="parTrans" cxnId="{30CDC2CA-A5AD-4AD3-8D2C-844BFB737113}">
      <dgm:prSet/>
      <dgm:spPr/>
      <dgm:t>
        <a:bodyPr/>
        <a:lstStyle/>
        <a:p>
          <a:endParaRPr lang="en-US"/>
        </a:p>
      </dgm:t>
    </dgm:pt>
    <dgm:pt modelId="{5DE6B09F-C996-4034-A038-1716C19CC8C5}" type="sibTrans" cxnId="{30CDC2CA-A5AD-4AD3-8D2C-844BFB737113}">
      <dgm:prSet/>
      <dgm:spPr/>
      <dgm:t>
        <a:bodyPr/>
        <a:lstStyle/>
        <a:p>
          <a:endParaRPr lang="en-US"/>
        </a:p>
      </dgm:t>
    </dgm:pt>
    <dgm:pt modelId="{A059AF8C-95E5-4947-B5E2-C2DECFD843D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A775186A-04D0-46E5-8038-0405DF0E1D89}" type="parTrans" cxnId="{64C604E7-29CB-4579-AA6D-0BC1AE67C7C3}">
      <dgm:prSet/>
      <dgm:spPr/>
      <dgm:t>
        <a:bodyPr/>
        <a:lstStyle/>
        <a:p>
          <a:endParaRPr lang="en-US"/>
        </a:p>
      </dgm:t>
    </dgm:pt>
    <dgm:pt modelId="{E14A0483-FE00-4C08-AB21-ED01B5CD61C0}" type="sibTrans" cxnId="{64C604E7-29CB-4579-AA6D-0BC1AE67C7C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D7321EA-32E9-4FFC-A83D-ED281E014125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D123A6BA-E477-4FEA-B7E6-9CB9DD014463}" type="parTrans" cxnId="{05B20E20-6253-44A1-9CFE-02F245E20E42}">
      <dgm:prSet/>
      <dgm:spPr/>
      <dgm:t>
        <a:bodyPr/>
        <a:lstStyle/>
        <a:p>
          <a:endParaRPr lang="en-US"/>
        </a:p>
      </dgm:t>
    </dgm:pt>
    <dgm:pt modelId="{9399D1E3-6805-44A4-AEB8-529CF00C44E9}" type="sibTrans" cxnId="{05B20E20-6253-44A1-9CFE-02F245E20E42}">
      <dgm:prSet/>
      <dgm:spPr/>
      <dgm:t>
        <a:bodyPr/>
        <a:lstStyle/>
        <a:p>
          <a:endParaRPr lang="en-US"/>
        </a:p>
      </dgm:t>
    </dgm:pt>
    <dgm:pt modelId="{2DB2C58C-8873-4806-8DA1-730D87C0F77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8F54D68B-C306-4552-8A3E-3B48AB3C27B9}" type="parTrans" cxnId="{68522103-F4BC-4DCB-8398-7347D2345A97}">
      <dgm:prSet/>
      <dgm:spPr/>
      <dgm:t>
        <a:bodyPr/>
        <a:lstStyle/>
        <a:p>
          <a:endParaRPr lang="en-US"/>
        </a:p>
      </dgm:t>
    </dgm:pt>
    <dgm:pt modelId="{402F88CA-C598-4979-A11F-88B00F901305}" type="sibTrans" cxnId="{68522103-F4BC-4DCB-8398-7347D2345A9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31E306A0-3BAF-4374-AD1C-B4D76ECEEF39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5B802C5-6265-42E5-A2DF-F97F558E86D1}" type="parTrans" cxnId="{C703F720-9692-4F21-9A39-87B7EA60BC74}">
      <dgm:prSet/>
      <dgm:spPr/>
      <dgm:t>
        <a:bodyPr/>
        <a:lstStyle/>
        <a:p>
          <a:endParaRPr lang="en-US"/>
        </a:p>
      </dgm:t>
    </dgm:pt>
    <dgm:pt modelId="{F89E532B-3C41-4B8D-8AA1-D57556BF9553}" type="sibTrans" cxnId="{C703F720-9692-4F21-9A39-87B7EA60BC74}">
      <dgm:prSet/>
      <dgm:spPr/>
      <dgm:t>
        <a:bodyPr/>
        <a:lstStyle/>
        <a:p>
          <a:endParaRPr lang="en-US"/>
        </a:p>
      </dgm:t>
    </dgm:pt>
    <dgm:pt modelId="{67348DAC-11BE-45E1-BE88-4E52B9442FBF}" type="pres">
      <dgm:prSet presAssocID="{EC0E6FCA-707B-45B2-B120-CF895B7E528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6B0525-E564-49F2-8110-831D45ECFE9C}" type="pres">
      <dgm:prSet presAssocID="{DC697606-A9E2-4AF0-9AF8-CE5FF9BCD3E9}" presName="composite" presStyleCnt="0"/>
      <dgm:spPr/>
    </dgm:pt>
    <dgm:pt modelId="{84DC6428-C162-4C63-B86C-4207CCBCF5E8}" type="pres">
      <dgm:prSet presAssocID="{DC697606-A9E2-4AF0-9AF8-CE5FF9BCD3E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C9B8C-DA3F-4BB6-9FD8-37A2306D2502}" type="pres">
      <dgm:prSet presAssocID="{DC697606-A9E2-4AF0-9AF8-CE5FF9BCD3E9}" presName="Childtext1" presStyleLbl="revTx" presStyleIdx="0" presStyleCnt="3" custLinFactNeighborX="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8BA5-29A0-46E8-A0FB-815A052EFDF7}" type="pres">
      <dgm:prSet presAssocID="{DC697606-A9E2-4AF0-9AF8-CE5FF9BCD3E9}" presName="BalanceSpacing" presStyleCnt="0"/>
      <dgm:spPr/>
    </dgm:pt>
    <dgm:pt modelId="{C8B3959E-56F1-488D-B339-B53100FB90A5}" type="pres">
      <dgm:prSet presAssocID="{DC697606-A9E2-4AF0-9AF8-CE5FF9BCD3E9}" presName="BalanceSpacing1" presStyleCnt="0"/>
      <dgm:spPr/>
    </dgm:pt>
    <dgm:pt modelId="{92F60426-9822-485F-9AD6-14DC042B91EC}" type="pres">
      <dgm:prSet presAssocID="{635801D0-2672-4A13-B7E9-8DD22ABE09ED}" presName="Accent1Text" presStyleLbl="node1" presStyleIdx="1" presStyleCnt="6"/>
      <dgm:spPr/>
      <dgm:t>
        <a:bodyPr/>
        <a:lstStyle/>
        <a:p>
          <a:endParaRPr lang="en-US"/>
        </a:p>
      </dgm:t>
    </dgm:pt>
    <dgm:pt modelId="{9A21227D-5F4E-4345-8B0F-B250ADF908B1}" type="pres">
      <dgm:prSet presAssocID="{635801D0-2672-4A13-B7E9-8DD22ABE09ED}" presName="spaceBetweenRectangles" presStyleCnt="0"/>
      <dgm:spPr/>
    </dgm:pt>
    <dgm:pt modelId="{6917D033-9B4E-48B5-86C1-0FDC67D3101B}" type="pres">
      <dgm:prSet presAssocID="{A059AF8C-95E5-4947-B5E2-C2DECFD843D8}" presName="composite" presStyleCnt="0"/>
      <dgm:spPr/>
    </dgm:pt>
    <dgm:pt modelId="{E15C0929-4F17-4E38-9112-D2B8E528AB8C}" type="pres">
      <dgm:prSet presAssocID="{A059AF8C-95E5-4947-B5E2-C2DECFD843D8}" presName="Parent1" presStyleLbl="node1" presStyleIdx="2" presStyleCnt="6" custLinFactNeighborX="10" custLinFactNeighborY="-34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6EEFB-405F-41EB-AFF7-71EF1BE38995}" type="pres">
      <dgm:prSet presAssocID="{A059AF8C-95E5-4947-B5E2-C2DECFD843D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7555-0B8B-4E3C-BC78-13CD10D893A6}" type="pres">
      <dgm:prSet presAssocID="{A059AF8C-95E5-4947-B5E2-C2DECFD843D8}" presName="BalanceSpacing" presStyleCnt="0"/>
      <dgm:spPr/>
    </dgm:pt>
    <dgm:pt modelId="{792F8D2E-7081-4E74-8409-91A5E1AF48C7}" type="pres">
      <dgm:prSet presAssocID="{A059AF8C-95E5-4947-B5E2-C2DECFD843D8}" presName="BalanceSpacing1" presStyleCnt="0"/>
      <dgm:spPr/>
    </dgm:pt>
    <dgm:pt modelId="{FB02E396-12A5-4CC3-8BAA-E21D9F8070A2}" type="pres">
      <dgm:prSet presAssocID="{E14A0483-FE00-4C08-AB21-ED01B5CD61C0}" presName="Accent1Text" presStyleLbl="node1" presStyleIdx="3" presStyleCnt="6"/>
      <dgm:spPr/>
      <dgm:t>
        <a:bodyPr/>
        <a:lstStyle/>
        <a:p>
          <a:endParaRPr lang="en-US"/>
        </a:p>
      </dgm:t>
    </dgm:pt>
    <dgm:pt modelId="{E96B4BB4-4CF1-4F67-95B0-29A39D824C67}" type="pres">
      <dgm:prSet presAssocID="{E14A0483-FE00-4C08-AB21-ED01B5CD61C0}" presName="spaceBetweenRectangles" presStyleCnt="0"/>
      <dgm:spPr/>
    </dgm:pt>
    <dgm:pt modelId="{995D0732-A98A-4AFD-9958-FE6D3983D96F}" type="pres">
      <dgm:prSet presAssocID="{2DB2C58C-8873-4806-8DA1-730D87C0F77E}" presName="composite" presStyleCnt="0"/>
      <dgm:spPr/>
    </dgm:pt>
    <dgm:pt modelId="{E36BF5B3-DC90-46B9-A2C6-52C5AF435151}" type="pres">
      <dgm:prSet presAssocID="{2DB2C58C-8873-4806-8DA1-730D87C0F77E}" presName="Parent1" presStyleLbl="node1" presStyleIdx="4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A838-B8EF-4B02-B336-8ADB6271092E}" type="pres">
      <dgm:prSet presAssocID="{2DB2C58C-8873-4806-8DA1-730D87C0F77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3FDA9-0507-4791-A694-B31B8B399A02}" type="pres">
      <dgm:prSet presAssocID="{2DB2C58C-8873-4806-8DA1-730D87C0F77E}" presName="BalanceSpacing" presStyleCnt="0"/>
      <dgm:spPr/>
    </dgm:pt>
    <dgm:pt modelId="{620B9062-3B78-4AB5-AC85-BA8FDC2D2782}" type="pres">
      <dgm:prSet presAssocID="{2DB2C58C-8873-4806-8DA1-730D87C0F77E}" presName="BalanceSpacing1" presStyleCnt="0"/>
      <dgm:spPr/>
    </dgm:pt>
    <dgm:pt modelId="{F9EB11DC-4CD3-4B1B-BEB6-DE10E2449A17}" type="pres">
      <dgm:prSet presAssocID="{402F88CA-C598-4979-A11F-88B00F90130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40EF0C4-C28E-49C9-A1B4-C063B705549A}" type="presOf" srcId="{402F88CA-C598-4979-A11F-88B00F901305}" destId="{F9EB11DC-4CD3-4B1B-BEB6-DE10E2449A17}" srcOrd="0" destOrd="0" presId="urn:microsoft.com/office/officeart/2008/layout/AlternatingHexagons"/>
    <dgm:cxn modelId="{64C604E7-29CB-4579-AA6D-0BC1AE67C7C3}" srcId="{EC0E6FCA-707B-45B2-B120-CF895B7E528F}" destId="{A059AF8C-95E5-4947-B5E2-C2DECFD843D8}" srcOrd="1" destOrd="0" parTransId="{A775186A-04D0-46E5-8038-0405DF0E1D89}" sibTransId="{E14A0483-FE00-4C08-AB21-ED01B5CD61C0}"/>
    <dgm:cxn modelId="{EBBD030C-0F02-4024-84D4-43CB1AFC222A}" srcId="{EC0E6FCA-707B-45B2-B120-CF895B7E528F}" destId="{DC697606-A9E2-4AF0-9AF8-CE5FF9BCD3E9}" srcOrd="0" destOrd="0" parTransId="{3452B655-91F0-4906-BBA6-B0D1268324C6}" sibTransId="{635801D0-2672-4A13-B7E9-8DD22ABE09ED}"/>
    <dgm:cxn modelId="{56B7BF51-59A2-467A-B4BE-56D376B8E5CD}" type="presOf" srcId="{CD7321EA-32E9-4FFC-A83D-ED281E014125}" destId="{DCA6EEFB-405F-41EB-AFF7-71EF1BE38995}" srcOrd="0" destOrd="0" presId="urn:microsoft.com/office/officeart/2008/layout/AlternatingHexagons"/>
    <dgm:cxn modelId="{6DD45AFA-B97D-43A6-8041-B4436DDE7A47}" type="presOf" srcId="{31E306A0-3BAF-4374-AD1C-B4D76ECEEF39}" destId="{A3DCA838-B8EF-4B02-B336-8ADB6271092E}" srcOrd="0" destOrd="0" presId="urn:microsoft.com/office/officeart/2008/layout/AlternatingHexagons"/>
    <dgm:cxn modelId="{C9F544D1-7FF9-46B6-92B7-CC0ABB36714F}" type="presOf" srcId="{3990E24A-FC9D-42C0-B4DB-F31427E03E61}" destId="{4A9C9B8C-DA3F-4BB6-9FD8-37A2306D2502}" srcOrd="0" destOrd="0" presId="urn:microsoft.com/office/officeart/2008/layout/AlternatingHexagons"/>
    <dgm:cxn modelId="{FE777422-2956-4D0C-AB5B-4D6BF0109A00}" type="presOf" srcId="{A059AF8C-95E5-4947-B5E2-C2DECFD843D8}" destId="{E15C0929-4F17-4E38-9112-D2B8E528AB8C}" srcOrd="0" destOrd="0" presId="urn:microsoft.com/office/officeart/2008/layout/AlternatingHexagons"/>
    <dgm:cxn modelId="{6599DFE1-6874-476E-8ABF-B74580791E43}" type="presOf" srcId="{2DB2C58C-8873-4806-8DA1-730D87C0F77E}" destId="{E36BF5B3-DC90-46B9-A2C6-52C5AF435151}" srcOrd="0" destOrd="0" presId="urn:microsoft.com/office/officeart/2008/layout/AlternatingHexagons"/>
    <dgm:cxn modelId="{8B3683BA-104B-4D2B-A89B-AB59BF67BA8F}" type="presOf" srcId="{E14A0483-FE00-4C08-AB21-ED01B5CD61C0}" destId="{FB02E396-12A5-4CC3-8BAA-E21D9F8070A2}" srcOrd="0" destOrd="0" presId="urn:microsoft.com/office/officeart/2008/layout/AlternatingHexagons"/>
    <dgm:cxn modelId="{8D5215DA-FF4C-4933-AE33-22ED6EB739D5}" type="presOf" srcId="{635801D0-2672-4A13-B7E9-8DD22ABE09ED}" destId="{92F60426-9822-485F-9AD6-14DC042B91EC}" srcOrd="0" destOrd="0" presId="urn:microsoft.com/office/officeart/2008/layout/AlternatingHexagons"/>
    <dgm:cxn modelId="{C703F720-9692-4F21-9A39-87B7EA60BC74}" srcId="{2DB2C58C-8873-4806-8DA1-730D87C0F77E}" destId="{31E306A0-3BAF-4374-AD1C-B4D76ECEEF39}" srcOrd="0" destOrd="0" parTransId="{15B802C5-6265-42E5-A2DF-F97F558E86D1}" sibTransId="{F89E532B-3C41-4B8D-8AA1-D57556BF9553}"/>
    <dgm:cxn modelId="{16DACD54-EDD3-408A-B5C6-322AEDB763D5}" type="presOf" srcId="{EC0E6FCA-707B-45B2-B120-CF895B7E528F}" destId="{67348DAC-11BE-45E1-BE88-4E52B9442FBF}" srcOrd="0" destOrd="0" presId="urn:microsoft.com/office/officeart/2008/layout/AlternatingHexagons"/>
    <dgm:cxn modelId="{378A5787-3B4E-4467-9EE1-D3D642F8B8E0}" type="presOf" srcId="{DC697606-A9E2-4AF0-9AF8-CE5FF9BCD3E9}" destId="{84DC6428-C162-4C63-B86C-4207CCBCF5E8}" srcOrd="0" destOrd="0" presId="urn:microsoft.com/office/officeart/2008/layout/AlternatingHexagons"/>
    <dgm:cxn modelId="{05B20E20-6253-44A1-9CFE-02F245E20E42}" srcId="{A059AF8C-95E5-4947-B5E2-C2DECFD843D8}" destId="{CD7321EA-32E9-4FFC-A83D-ED281E014125}" srcOrd="0" destOrd="0" parTransId="{D123A6BA-E477-4FEA-B7E6-9CB9DD014463}" sibTransId="{9399D1E3-6805-44A4-AEB8-529CF00C44E9}"/>
    <dgm:cxn modelId="{68522103-F4BC-4DCB-8398-7347D2345A97}" srcId="{EC0E6FCA-707B-45B2-B120-CF895B7E528F}" destId="{2DB2C58C-8873-4806-8DA1-730D87C0F77E}" srcOrd="2" destOrd="0" parTransId="{8F54D68B-C306-4552-8A3E-3B48AB3C27B9}" sibTransId="{402F88CA-C598-4979-A11F-88B00F901305}"/>
    <dgm:cxn modelId="{30CDC2CA-A5AD-4AD3-8D2C-844BFB737113}" srcId="{DC697606-A9E2-4AF0-9AF8-CE5FF9BCD3E9}" destId="{3990E24A-FC9D-42C0-B4DB-F31427E03E61}" srcOrd="0" destOrd="0" parTransId="{E7A29AA9-F941-46D6-8DB0-482F3C136334}" sibTransId="{5DE6B09F-C996-4034-A038-1716C19CC8C5}"/>
    <dgm:cxn modelId="{041DA40E-2483-4503-8D3C-D0C4D7273329}" type="presParOf" srcId="{67348DAC-11BE-45E1-BE88-4E52B9442FBF}" destId="{8E6B0525-E564-49F2-8110-831D45ECFE9C}" srcOrd="0" destOrd="0" presId="urn:microsoft.com/office/officeart/2008/layout/AlternatingHexagons"/>
    <dgm:cxn modelId="{5960E44D-E36B-43C8-AB7F-0308CBBC9747}" type="presParOf" srcId="{8E6B0525-E564-49F2-8110-831D45ECFE9C}" destId="{84DC6428-C162-4C63-B86C-4207CCBCF5E8}" srcOrd="0" destOrd="0" presId="urn:microsoft.com/office/officeart/2008/layout/AlternatingHexagons"/>
    <dgm:cxn modelId="{E15D3362-DE4E-4F32-BAA1-C92E890E8FD2}" type="presParOf" srcId="{8E6B0525-E564-49F2-8110-831D45ECFE9C}" destId="{4A9C9B8C-DA3F-4BB6-9FD8-37A2306D2502}" srcOrd="1" destOrd="0" presId="urn:microsoft.com/office/officeart/2008/layout/AlternatingHexagons"/>
    <dgm:cxn modelId="{0883C2D4-6B31-47A6-930E-7B797E4335F2}" type="presParOf" srcId="{8E6B0525-E564-49F2-8110-831D45ECFE9C}" destId="{F1508BA5-29A0-46E8-A0FB-815A052EFDF7}" srcOrd="2" destOrd="0" presId="urn:microsoft.com/office/officeart/2008/layout/AlternatingHexagons"/>
    <dgm:cxn modelId="{5A2F34EE-803A-41EA-BDA4-E7A61F85BD2D}" type="presParOf" srcId="{8E6B0525-E564-49F2-8110-831D45ECFE9C}" destId="{C8B3959E-56F1-488D-B339-B53100FB90A5}" srcOrd="3" destOrd="0" presId="urn:microsoft.com/office/officeart/2008/layout/AlternatingHexagons"/>
    <dgm:cxn modelId="{E1095C12-760C-473D-ADA5-6AA2741B8BDE}" type="presParOf" srcId="{8E6B0525-E564-49F2-8110-831D45ECFE9C}" destId="{92F60426-9822-485F-9AD6-14DC042B91EC}" srcOrd="4" destOrd="0" presId="urn:microsoft.com/office/officeart/2008/layout/AlternatingHexagons"/>
    <dgm:cxn modelId="{50205830-AFED-463E-9B74-34C7A4FDC9EF}" type="presParOf" srcId="{67348DAC-11BE-45E1-BE88-4E52B9442FBF}" destId="{9A21227D-5F4E-4345-8B0F-B250ADF908B1}" srcOrd="1" destOrd="0" presId="urn:microsoft.com/office/officeart/2008/layout/AlternatingHexagons"/>
    <dgm:cxn modelId="{F95126A8-43A2-47CC-B284-DB5F65CC5738}" type="presParOf" srcId="{67348DAC-11BE-45E1-BE88-4E52B9442FBF}" destId="{6917D033-9B4E-48B5-86C1-0FDC67D3101B}" srcOrd="2" destOrd="0" presId="urn:microsoft.com/office/officeart/2008/layout/AlternatingHexagons"/>
    <dgm:cxn modelId="{ED3A242B-5168-4B4F-B15F-ED3BDE5F7101}" type="presParOf" srcId="{6917D033-9B4E-48B5-86C1-0FDC67D3101B}" destId="{E15C0929-4F17-4E38-9112-D2B8E528AB8C}" srcOrd="0" destOrd="0" presId="urn:microsoft.com/office/officeart/2008/layout/AlternatingHexagons"/>
    <dgm:cxn modelId="{375D6E12-17F8-4DFC-A4DE-BEC865F016E5}" type="presParOf" srcId="{6917D033-9B4E-48B5-86C1-0FDC67D3101B}" destId="{DCA6EEFB-405F-41EB-AFF7-71EF1BE38995}" srcOrd="1" destOrd="0" presId="urn:microsoft.com/office/officeart/2008/layout/AlternatingHexagons"/>
    <dgm:cxn modelId="{19D04CA9-E46A-49ED-8B6D-0C4180A0E7DB}" type="presParOf" srcId="{6917D033-9B4E-48B5-86C1-0FDC67D3101B}" destId="{17B27555-0B8B-4E3C-BC78-13CD10D893A6}" srcOrd="2" destOrd="0" presId="urn:microsoft.com/office/officeart/2008/layout/AlternatingHexagons"/>
    <dgm:cxn modelId="{C6FD7227-1FB5-47D7-A9D2-3B1064868E28}" type="presParOf" srcId="{6917D033-9B4E-48B5-86C1-0FDC67D3101B}" destId="{792F8D2E-7081-4E74-8409-91A5E1AF48C7}" srcOrd="3" destOrd="0" presId="urn:microsoft.com/office/officeart/2008/layout/AlternatingHexagons"/>
    <dgm:cxn modelId="{025FEDBA-AC83-4812-A4E4-CDDA1A7DA52C}" type="presParOf" srcId="{6917D033-9B4E-48B5-86C1-0FDC67D3101B}" destId="{FB02E396-12A5-4CC3-8BAA-E21D9F8070A2}" srcOrd="4" destOrd="0" presId="urn:microsoft.com/office/officeart/2008/layout/AlternatingHexagons"/>
    <dgm:cxn modelId="{18A13D8E-A47D-455C-A5F4-8C9191280958}" type="presParOf" srcId="{67348DAC-11BE-45E1-BE88-4E52B9442FBF}" destId="{E96B4BB4-4CF1-4F67-95B0-29A39D824C67}" srcOrd="3" destOrd="0" presId="urn:microsoft.com/office/officeart/2008/layout/AlternatingHexagons"/>
    <dgm:cxn modelId="{88FD4E4E-52E4-4DD4-9AB6-7B52C9D97EFE}" type="presParOf" srcId="{67348DAC-11BE-45E1-BE88-4E52B9442FBF}" destId="{995D0732-A98A-4AFD-9958-FE6D3983D96F}" srcOrd="4" destOrd="0" presId="urn:microsoft.com/office/officeart/2008/layout/AlternatingHexagons"/>
    <dgm:cxn modelId="{9B0BDE3A-17D9-40F0-97C7-9594C5DBFAB8}" type="presParOf" srcId="{995D0732-A98A-4AFD-9958-FE6D3983D96F}" destId="{E36BF5B3-DC90-46B9-A2C6-52C5AF435151}" srcOrd="0" destOrd="0" presId="urn:microsoft.com/office/officeart/2008/layout/AlternatingHexagons"/>
    <dgm:cxn modelId="{9D31D33D-18C0-4999-BB44-24FDF5C21EC4}" type="presParOf" srcId="{995D0732-A98A-4AFD-9958-FE6D3983D96F}" destId="{A3DCA838-B8EF-4B02-B336-8ADB6271092E}" srcOrd="1" destOrd="0" presId="urn:microsoft.com/office/officeart/2008/layout/AlternatingHexagons"/>
    <dgm:cxn modelId="{7209E2DC-CDCF-4713-8EA6-968FDD2D3609}" type="presParOf" srcId="{995D0732-A98A-4AFD-9958-FE6D3983D96F}" destId="{50A3FDA9-0507-4791-A694-B31B8B399A02}" srcOrd="2" destOrd="0" presId="urn:microsoft.com/office/officeart/2008/layout/AlternatingHexagons"/>
    <dgm:cxn modelId="{FED7E7F5-C6DC-4757-A4DA-B7138B7EDD4E}" type="presParOf" srcId="{995D0732-A98A-4AFD-9958-FE6D3983D96F}" destId="{620B9062-3B78-4AB5-AC85-BA8FDC2D2782}" srcOrd="3" destOrd="0" presId="urn:microsoft.com/office/officeart/2008/layout/AlternatingHexagons"/>
    <dgm:cxn modelId="{6BAC2733-F9F7-4EE2-A40E-78225A8D35BE}" type="presParOf" srcId="{995D0732-A98A-4AFD-9958-FE6D3983D96F}" destId="{F9EB11DC-4CD3-4B1B-BEB6-DE10E2449A1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98EA-F5F7-4419-B40B-DBBF053802A8}">
      <dsp:nvSpPr>
        <dsp:cNvPr id="0" name=""/>
        <dsp:cNvSpPr/>
      </dsp:nvSpPr>
      <dsp:spPr>
        <a:xfrm>
          <a:off x="0" y="324404"/>
          <a:ext cx="8126942" cy="302455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765" y="339169"/>
        <a:ext cx="8097412" cy="272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6428-C162-4C63-B86C-4207CCBCF5E8}">
      <dsp:nvSpPr>
        <dsp:cNvPr id="0" name=""/>
        <dsp:cNvSpPr/>
      </dsp:nvSpPr>
      <dsp:spPr>
        <a:xfrm rot="5400000">
          <a:off x="1592401" y="64541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790407" y="154211"/>
        <a:ext cx="591179" cy="679518"/>
      </dsp:txXfrm>
    </dsp:sp>
    <dsp:sp modelId="{4A9C9B8C-DA3F-4BB6-9FD8-37A2306D2502}">
      <dsp:nvSpPr>
        <dsp:cNvPr id="0" name=""/>
        <dsp:cNvSpPr/>
      </dsp:nvSpPr>
      <dsp:spPr>
        <a:xfrm>
          <a:off x="2547415" y="197812"/>
          <a:ext cx="1101706" cy="5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solidFill>
              <a:schemeClr val="bg1"/>
            </a:solidFill>
          </a:endParaRPr>
        </a:p>
      </dsp:txBody>
      <dsp:txXfrm>
        <a:off x="2547415" y="197812"/>
        <a:ext cx="1101706" cy="592315"/>
      </dsp:txXfrm>
    </dsp:sp>
    <dsp:sp modelId="{92F60426-9822-485F-9AD6-14DC042B91EC}">
      <dsp:nvSpPr>
        <dsp:cNvPr id="0" name=""/>
        <dsp:cNvSpPr/>
      </dsp:nvSpPr>
      <dsp:spPr>
        <a:xfrm rot="5400000">
          <a:off x="664836" y="64541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862842" y="154211"/>
        <a:ext cx="591179" cy="679518"/>
      </dsp:txXfrm>
    </dsp:sp>
    <dsp:sp modelId="{E15C0929-4F17-4E38-9112-D2B8E528AB8C}">
      <dsp:nvSpPr>
        <dsp:cNvPr id="0" name=""/>
        <dsp:cNvSpPr/>
      </dsp:nvSpPr>
      <dsp:spPr>
        <a:xfrm rot="5400000">
          <a:off x="1126927" y="868707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 rot="-5400000">
        <a:off x="1324933" y="958377"/>
        <a:ext cx="591179" cy="679518"/>
      </dsp:txXfrm>
    </dsp:sp>
    <dsp:sp modelId="{DCA6EEFB-405F-41EB-AFF7-71EF1BE38995}">
      <dsp:nvSpPr>
        <dsp:cNvPr id="0" name=""/>
        <dsp:cNvSpPr/>
      </dsp:nvSpPr>
      <dsp:spPr>
        <a:xfrm>
          <a:off x="89302" y="1035740"/>
          <a:ext cx="1066167" cy="5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solidFill>
              <a:schemeClr val="bg1"/>
            </a:solidFill>
          </a:endParaRPr>
        </a:p>
      </dsp:txBody>
      <dsp:txXfrm>
        <a:off x="89302" y="1035740"/>
        <a:ext cx="1066167" cy="592315"/>
      </dsp:txXfrm>
    </dsp:sp>
    <dsp:sp modelId="{FB02E396-12A5-4CC3-8BAA-E21D9F8070A2}">
      <dsp:nvSpPr>
        <dsp:cNvPr id="0" name=""/>
        <dsp:cNvSpPr/>
      </dsp:nvSpPr>
      <dsp:spPr>
        <a:xfrm rot="5400000">
          <a:off x="2054407" y="902469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252413" y="992139"/>
        <a:ext cx="591179" cy="679518"/>
      </dsp:txXfrm>
    </dsp:sp>
    <dsp:sp modelId="{E36BF5B3-DC90-46B9-A2C6-52C5AF435151}">
      <dsp:nvSpPr>
        <dsp:cNvPr id="0" name=""/>
        <dsp:cNvSpPr/>
      </dsp:nvSpPr>
      <dsp:spPr>
        <a:xfrm rot="5400000">
          <a:off x="1592401" y="1740398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solidFill>
              <a:srgbClr val="7030A0"/>
            </a:solidFill>
          </a:endParaRPr>
        </a:p>
      </dsp:txBody>
      <dsp:txXfrm rot="-5400000">
        <a:off x="1790407" y="1830068"/>
        <a:ext cx="591179" cy="679518"/>
      </dsp:txXfrm>
    </dsp:sp>
    <dsp:sp modelId="{A3DCA838-B8EF-4B02-B336-8ADB6271092E}">
      <dsp:nvSpPr>
        <dsp:cNvPr id="0" name=""/>
        <dsp:cNvSpPr/>
      </dsp:nvSpPr>
      <dsp:spPr>
        <a:xfrm>
          <a:off x="2541488" y="1873669"/>
          <a:ext cx="1101706" cy="592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solidFill>
              <a:schemeClr val="bg1"/>
            </a:solidFill>
          </a:endParaRPr>
        </a:p>
      </dsp:txBody>
      <dsp:txXfrm>
        <a:off x="2541488" y="1873669"/>
        <a:ext cx="1101706" cy="592315"/>
      </dsp:txXfrm>
    </dsp:sp>
    <dsp:sp modelId="{F9EB11DC-4CD3-4B1B-BEB6-DE10E2449A17}">
      <dsp:nvSpPr>
        <dsp:cNvPr id="0" name=""/>
        <dsp:cNvSpPr/>
      </dsp:nvSpPr>
      <dsp:spPr>
        <a:xfrm rot="5400000">
          <a:off x="664836" y="1740398"/>
          <a:ext cx="987192" cy="85885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862842" y="1830068"/>
        <a:ext cx="591179" cy="67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0.03292</cdr:x>
      <cdr:y>0.85231</cdr:y>
    </cdr:from>
    <cdr:to>
      <cdr:x>0.08555</cdr:x>
      <cdr:y>0.96706</cdr:y>
    </cdr:to>
    <cdr:sp macro="" textlink="">
      <cdr:nvSpPr>
        <cdr:cNvPr id="5" name="Контейнер за съдържание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60338" y="3743870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0" indent="0" algn="ctr" defTabSz="914400" rtl="0" eaLnBrk="1" latinLnBrk="0" hangingPunct="1">
            <a:spcBef>
              <a:spcPct val="20000"/>
            </a:spcBef>
            <a:buFont typeface="Arial" pitchFamily="34" charset="0"/>
            <a:buNone/>
            <a:defRPr sz="3200" kern="1200" baseline="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1pPr>
          <a:lvl2pPr marL="457200" indent="0" algn="l" defTabSz="914400" rtl="0" eaLnBrk="1" latinLnBrk="0" hangingPunct="1">
            <a:spcBef>
              <a:spcPct val="20000"/>
            </a:spcBef>
            <a:buFont typeface="Arial" pitchFamily="34" charset="0"/>
            <a:buNone/>
            <a:defRPr sz="28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4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20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2000" kern="1200">
              <a:solidFill>
                <a:schemeClr val="tx2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7713-C331-413E-993F-CFF7CE72A63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E5190-475F-49A3-92EF-1CBA840BC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0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0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аспорт на изследва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Картина 18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22598" y="332656"/>
            <a:ext cx="5473402" cy="720000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2"/>
                </a:solidFill>
              </a:defRPr>
            </a:lvl1pPr>
          </a:lstStyle>
          <a:p>
            <a:r>
              <a:rPr lang="bg-BG" dirty="0" err="1" smtClean="0"/>
              <a:t>Редакт</a:t>
            </a:r>
            <a:r>
              <a:rPr lang="bg-BG" dirty="0" smtClean="0"/>
              <a:t>. Стил загл. Образец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09521" y="1600201"/>
            <a:ext cx="8510021" cy="449309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Щракнете, за да редактирате стиловете на текста в образеца</a:t>
            </a:r>
          </a:p>
          <a:p>
            <a:pPr lvl="2"/>
            <a:r>
              <a:rPr lang="bg-BG" dirty="0" smtClean="0"/>
              <a:t>Трето ниво</a:t>
            </a:r>
          </a:p>
          <a:p>
            <a:pPr lvl="3"/>
            <a:r>
              <a:rPr lang="bg-BG" dirty="0" smtClean="0"/>
              <a:t>Четвърто ниво</a:t>
            </a:r>
          </a:p>
          <a:p>
            <a:pPr lvl="4"/>
            <a:r>
              <a:rPr lang="bg-BG" dirty="0" smtClean="0"/>
              <a:t>Пето ниво</a:t>
            </a:r>
            <a:endParaRPr lang="en-US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авоъгълник 6"/>
          <p:cNvSpPr/>
          <p:nvPr userDrawn="1"/>
        </p:nvSpPr>
        <p:spPr>
          <a:xfrm>
            <a:off x="622598" y="332656"/>
            <a:ext cx="5472497" cy="72006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  <a:gd name="connsiteX0" fmla="*/ 0 w 438225"/>
              <a:gd name="connsiteY0" fmla="*/ 1 h 505724"/>
              <a:gd name="connsiteX1" fmla="*/ 435844 w 438225"/>
              <a:gd name="connsiteY1" fmla="*/ 1 h 505724"/>
              <a:gd name="connsiteX2" fmla="*/ 438225 w 438225"/>
              <a:gd name="connsiteY2" fmla="*/ 505724 h 505724"/>
              <a:gd name="connsiteX3" fmla="*/ 0 w 438225"/>
              <a:gd name="connsiteY3" fmla="*/ 504057 h 505724"/>
              <a:gd name="connsiteX4" fmla="*/ 0 w 438225"/>
              <a:gd name="connsiteY4" fmla="*/ 1 h 505724"/>
              <a:gd name="connsiteX0" fmla="*/ 0 w 456225"/>
              <a:gd name="connsiteY0" fmla="*/ 0 h 505723"/>
              <a:gd name="connsiteX1" fmla="*/ 456225 w 456225"/>
              <a:gd name="connsiteY1" fmla="*/ 2230 h 505723"/>
              <a:gd name="connsiteX2" fmla="*/ 438225 w 456225"/>
              <a:gd name="connsiteY2" fmla="*/ 505723 h 505723"/>
              <a:gd name="connsiteX3" fmla="*/ 0 w 456225"/>
              <a:gd name="connsiteY3" fmla="*/ 504056 h 505723"/>
              <a:gd name="connsiteX4" fmla="*/ 0 w 456225"/>
              <a:gd name="connsiteY4" fmla="*/ 0 h 505723"/>
              <a:gd name="connsiteX0" fmla="*/ 0 w 456225"/>
              <a:gd name="connsiteY0" fmla="*/ 0 h 505765"/>
              <a:gd name="connsiteX1" fmla="*/ 456225 w 456225"/>
              <a:gd name="connsiteY1" fmla="*/ 2230 h 505765"/>
              <a:gd name="connsiteX2" fmla="*/ 438225 w 456225"/>
              <a:gd name="connsiteY2" fmla="*/ 505723 h 505765"/>
              <a:gd name="connsiteX3" fmla="*/ 0 w 456225"/>
              <a:gd name="connsiteY3" fmla="*/ 504056 h 505765"/>
              <a:gd name="connsiteX4" fmla="*/ 0 w 456225"/>
              <a:gd name="connsiteY4" fmla="*/ 0 h 50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25" h="505765">
                <a:moveTo>
                  <a:pt x="0" y="0"/>
                </a:moveTo>
                <a:lnTo>
                  <a:pt x="456225" y="2230"/>
                </a:lnTo>
                <a:cubicBezTo>
                  <a:pt x="456224" y="1317"/>
                  <a:pt x="437697" y="511096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оъгълник 6"/>
          <p:cNvSpPr/>
          <p:nvPr userDrawn="1"/>
        </p:nvSpPr>
        <p:spPr>
          <a:xfrm>
            <a:off x="624978" y="1124744"/>
            <a:ext cx="5235292" cy="289344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  <a:gd name="connsiteX0" fmla="*/ 0 w 693037"/>
              <a:gd name="connsiteY0" fmla="*/ 0 h 505841"/>
              <a:gd name="connsiteX1" fmla="*/ 693019 w 693037"/>
              <a:gd name="connsiteY1" fmla="*/ 0 h 505841"/>
              <a:gd name="connsiteX2" fmla="*/ 683662 w 693037"/>
              <a:gd name="connsiteY2" fmla="*/ 505841 h 505841"/>
              <a:gd name="connsiteX3" fmla="*/ 0 w 693037"/>
              <a:gd name="connsiteY3" fmla="*/ 504056 h 505841"/>
              <a:gd name="connsiteX4" fmla="*/ 0 w 693037"/>
              <a:gd name="connsiteY4" fmla="*/ 0 h 505841"/>
              <a:gd name="connsiteX0" fmla="*/ 0 w 693039"/>
              <a:gd name="connsiteY0" fmla="*/ 0 h 505869"/>
              <a:gd name="connsiteX1" fmla="*/ 693019 w 693039"/>
              <a:gd name="connsiteY1" fmla="*/ 0 h 505869"/>
              <a:gd name="connsiteX2" fmla="*/ 683662 w 693039"/>
              <a:gd name="connsiteY2" fmla="*/ 505841 h 505869"/>
              <a:gd name="connsiteX3" fmla="*/ 0 w 693039"/>
              <a:gd name="connsiteY3" fmla="*/ 504056 h 505869"/>
              <a:gd name="connsiteX4" fmla="*/ 0 w 693039"/>
              <a:gd name="connsiteY4" fmla="*/ 0 h 505869"/>
              <a:gd name="connsiteX0" fmla="*/ 0 w 693019"/>
              <a:gd name="connsiteY0" fmla="*/ 121 h 505979"/>
              <a:gd name="connsiteX1" fmla="*/ 693019 w 693019"/>
              <a:gd name="connsiteY1" fmla="*/ 121 h 505979"/>
              <a:gd name="connsiteX2" fmla="*/ 683662 w 693019"/>
              <a:gd name="connsiteY2" fmla="*/ 505962 h 505979"/>
              <a:gd name="connsiteX3" fmla="*/ 0 w 693019"/>
              <a:gd name="connsiteY3" fmla="*/ 504177 h 505979"/>
              <a:gd name="connsiteX4" fmla="*/ 0 w 693019"/>
              <a:gd name="connsiteY4" fmla="*/ 121 h 505979"/>
              <a:gd name="connsiteX0" fmla="*/ 0 w 693019"/>
              <a:gd name="connsiteY0" fmla="*/ 0 h 506353"/>
              <a:gd name="connsiteX1" fmla="*/ 693019 w 693019"/>
              <a:gd name="connsiteY1" fmla="*/ 0 h 506353"/>
              <a:gd name="connsiteX2" fmla="*/ 683662 w 693019"/>
              <a:gd name="connsiteY2" fmla="*/ 505841 h 506353"/>
              <a:gd name="connsiteX3" fmla="*/ 0 w 693019"/>
              <a:gd name="connsiteY3" fmla="*/ 504056 h 506353"/>
              <a:gd name="connsiteX4" fmla="*/ 0 w 693019"/>
              <a:gd name="connsiteY4" fmla="*/ 0 h 506353"/>
              <a:gd name="connsiteX0" fmla="*/ 0 w 692075"/>
              <a:gd name="connsiteY0" fmla="*/ 0 h 506353"/>
              <a:gd name="connsiteX1" fmla="*/ 692075 w 692075"/>
              <a:gd name="connsiteY1" fmla="*/ 0 h 506353"/>
              <a:gd name="connsiteX2" fmla="*/ 683662 w 692075"/>
              <a:gd name="connsiteY2" fmla="*/ 505841 h 506353"/>
              <a:gd name="connsiteX3" fmla="*/ 0 w 692075"/>
              <a:gd name="connsiteY3" fmla="*/ 504056 h 506353"/>
              <a:gd name="connsiteX4" fmla="*/ 0 w 692075"/>
              <a:gd name="connsiteY4" fmla="*/ 0 h 506353"/>
              <a:gd name="connsiteX0" fmla="*/ 0 w 692075"/>
              <a:gd name="connsiteY0" fmla="*/ 0 h 506351"/>
              <a:gd name="connsiteX1" fmla="*/ 692075 w 692075"/>
              <a:gd name="connsiteY1" fmla="*/ 0 h 506351"/>
              <a:gd name="connsiteX2" fmla="*/ 682718 w 692075"/>
              <a:gd name="connsiteY2" fmla="*/ 505840 h 506351"/>
              <a:gd name="connsiteX3" fmla="*/ 0 w 692075"/>
              <a:gd name="connsiteY3" fmla="*/ 504056 h 506351"/>
              <a:gd name="connsiteX4" fmla="*/ 0 w 692075"/>
              <a:gd name="connsiteY4" fmla="*/ 0 h 50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075" h="506351">
                <a:moveTo>
                  <a:pt x="0" y="0"/>
                </a:moveTo>
                <a:lnTo>
                  <a:pt x="692075" y="0"/>
                </a:lnTo>
                <a:cubicBezTo>
                  <a:pt x="683045" y="507545"/>
                  <a:pt x="683038" y="509470"/>
                  <a:pt x="682718" y="505840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ръгова графика с дан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Картина 2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Контейнер за съдържание 2"/>
          <p:cNvSpPr>
            <a:spLocks noGrp="1"/>
          </p:cNvSpPr>
          <p:nvPr>
            <p:ph idx="13" hasCustomPrompt="1"/>
          </p:nvPr>
        </p:nvSpPr>
        <p:spPr>
          <a:xfrm>
            <a:off x="616261" y="6301230"/>
            <a:ext cx="1584176" cy="38369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База</a:t>
            </a:r>
            <a:endParaRPr lang="en-US" dirty="0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авоъгълник 6"/>
          <p:cNvSpPr/>
          <p:nvPr userDrawn="1"/>
        </p:nvSpPr>
        <p:spPr>
          <a:xfrm>
            <a:off x="619933" y="335266"/>
            <a:ext cx="1580504" cy="721082"/>
          </a:xfrm>
          <a:custGeom>
            <a:avLst/>
            <a:gdLst>
              <a:gd name="connsiteX0" fmla="*/ 0 w 1802754"/>
              <a:gd name="connsiteY0" fmla="*/ 0 h 721082"/>
              <a:gd name="connsiteX1" fmla="*/ 180275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802754"/>
              <a:gd name="connsiteY0" fmla="*/ 0 h 721082"/>
              <a:gd name="connsiteX1" fmla="*/ 158050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580504"/>
              <a:gd name="connsiteY0" fmla="*/ 0 h 721082"/>
              <a:gd name="connsiteX1" fmla="*/ 1580504 w 1580504"/>
              <a:gd name="connsiteY1" fmla="*/ 0 h 721082"/>
              <a:gd name="connsiteX2" fmla="*/ 1399529 w 1580504"/>
              <a:gd name="connsiteY2" fmla="*/ 721082 h 721082"/>
              <a:gd name="connsiteX3" fmla="*/ 0 w 1580504"/>
              <a:gd name="connsiteY3" fmla="*/ 721082 h 721082"/>
              <a:gd name="connsiteX4" fmla="*/ 0 w 1580504"/>
              <a:gd name="connsiteY4" fmla="*/ 0 h 7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04" h="721082">
                <a:moveTo>
                  <a:pt x="0" y="0"/>
                </a:moveTo>
                <a:lnTo>
                  <a:pt x="1580504" y="0"/>
                </a:lnTo>
                <a:lnTo>
                  <a:pt x="1399529" y="721082"/>
                </a:lnTo>
                <a:lnTo>
                  <a:pt x="0" y="72108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оъгълник 6"/>
          <p:cNvSpPr/>
          <p:nvPr userDrawn="1"/>
        </p:nvSpPr>
        <p:spPr>
          <a:xfrm>
            <a:off x="622075" y="1124674"/>
            <a:ext cx="1376079" cy="289131"/>
          </a:xfrm>
          <a:custGeom>
            <a:avLst/>
            <a:gdLst>
              <a:gd name="connsiteX0" fmla="*/ 0 w 1572929"/>
              <a:gd name="connsiteY0" fmla="*/ 0 h 289131"/>
              <a:gd name="connsiteX1" fmla="*/ 157292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572929"/>
              <a:gd name="connsiteY0" fmla="*/ 0 h 289131"/>
              <a:gd name="connsiteX1" fmla="*/ 137607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376079"/>
              <a:gd name="connsiteY0" fmla="*/ 0 h 289131"/>
              <a:gd name="connsiteX1" fmla="*/ 1376079 w 1376079"/>
              <a:gd name="connsiteY1" fmla="*/ 0 h 289131"/>
              <a:gd name="connsiteX2" fmla="*/ 1303054 w 1376079"/>
              <a:gd name="connsiteY2" fmla="*/ 289131 h 289131"/>
              <a:gd name="connsiteX3" fmla="*/ 0 w 1376079"/>
              <a:gd name="connsiteY3" fmla="*/ 289131 h 289131"/>
              <a:gd name="connsiteX4" fmla="*/ 0 w 1376079"/>
              <a:gd name="connsiteY4" fmla="*/ 0 h 28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79" h="289131">
                <a:moveTo>
                  <a:pt x="0" y="0"/>
                </a:moveTo>
                <a:lnTo>
                  <a:pt x="1376079" y="0"/>
                </a:lnTo>
                <a:lnTo>
                  <a:pt x="1303054" y="289131"/>
                </a:lnTo>
                <a:lnTo>
                  <a:pt x="0" y="289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206775" y="341784"/>
            <a:ext cx="6624736" cy="714564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22" name="Контейнер за съдържание 2"/>
          <p:cNvSpPr>
            <a:spLocks noGrp="1"/>
          </p:cNvSpPr>
          <p:nvPr>
            <p:ph idx="14" hasCustomPrompt="1"/>
          </p:nvPr>
        </p:nvSpPr>
        <p:spPr>
          <a:xfrm>
            <a:off x="622598" y="1556792"/>
            <a:ext cx="8208912" cy="4392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Вмъкнете кръгова графика от </a:t>
            </a:r>
            <a:r>
              <a:rPr lang="bg-BG" dirty="0" err="1" smtClean="0"/>
              <a:t>темплейта</a:t>
            </a:r>
            <a:endParaRPr lang="en-US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15" hasCustomPrompt="1"/>
          </p:nvPr>
        </p:nvSpPr>
        <p:spPr>
          <a:xfrm>
            <a:off x="2200275" y="1125538"/>
            <a:ext cx="6630988" cy="28892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bg-BG" dirty="0" smtClean="0"/>
              <a:t>/ПОЯСНЕНИЕ/</a:t>
            </a:r>
            <a:endParaRPr lang="en-US" dirty="0"/>
          </a:p>
        </p:txBody>
      </p:sp>
      <p:pic>
        <p:nvPicPr>
          <p:cNvPr id="28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86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ръгова графика с данни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Картина 2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Контейнер за съдържание 2"/>
          <p:cNvSpPr>
            <a:spLocks noGrp="1"/>
          </p:cNvSpPr>
          <p:nvPr>
            <p:ph idx="13" hasCustomPrompt="1"/>
          </p:nvPr>
        </p:nvSpPr>
        <p:spPr>
          <a:xfrm>
            <a:off x="616261" y="6301230"/>
            <a:ext cx="1584176" cy="38369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База</a:t>
            </a:r>
            <a:endParaRPr lang="en-US" dirty="0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авоъгълник 6"/>
          <p:cNvSpPr/>
          <p:nvPr userDrawn="1"/>
        </p:nvSpPr>
        <p:spPr>
          <a:xfrm>
            <a:off x="619933" y="335266"/>
            <a:ext cx="1580504" cy="721082"/>
          </a:xfrm>
          <a:custGeom>
            <a:avLst/>
            <a:gdLst>
              <a:gd name="connsiteX0" fmla="*/ 0 w 1802754"/>
              <a:gd name="connsiteY0" fmla="*/ 0 h 721082"/>
              <a:gd name="connsiteX1" fmla="*/ 180275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802754"/>
              <a:gd name="connsiteY0" fmla="*/ 0 h 721082"/>
              <a:gd name="connsiteX1" fmla="*/ 158050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580504"/>
              <a:gd name="connsiteY0" fmla="*/ 0 h 721082"/>
              <a:gd name="connsiteX1" fmla="*/ 1580504 w 1580504"/>
              <a:gd name="connsiteY1" fmla="*/ 0 h 721082"/>
              <a:gd name="connsiteX2" fmla="*/ 1399529 w 1580504"/>
              <a:gd name="connsiteY2" fmla="*/ 721082 h 721082"/>
              <a:gd name="connsiteX3" fmla="*/ 0 w 1580504"/>
              <a:gd name="connsiteY3" fmla="*/ 721082 h 721082"/>
              <a:gd name="connsiteX4" fmla="*/ 0 w 1580504"/>
              <a:gd name="connsiteY4" fmla="*/ 0 h 7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04" h="721082">
                <a:moveTo>
                  <a:pt x="0" y="0"/>
                </a:moveTo>
                <a:lnTo>
                  <a:pt x="1580504" y="0"/>
                </a:lnTo>
                <a:lnTo>
                  <a:pt x="1399529" y="721082"/>
                </a:lnTo>
                <a:lnTo>
                  <a:pt x="0" y="72108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оъгълник 6"/>
          <p:cNvSpPr/>
          <p:nvPr userDrawn="1"/>
        </p:nvSpPr>
        <p:spPr>
          <a:xfrm>
            <a:off x="622075" y="1124674"/>
            <a:ext cx="1376079" cy="289131"/>
          </a:xfrm>
          <a:custGeom>
            <a:avLst/>
            <a:gdLst>
              <a:gd name="connsiteX0" fmla="*/ 0 w 1572929"/>
              <a:gd name="connsiteY0" fmla="*/ 0 h 289131"/>
              <a:gd name="connsiteX1" fmla="*/ 157292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572929"/>
              <a:gd name="connsiteY0" fmla="*/ 0 h 289131"/>
              <a:gd name="connsiteX1" fmla="*/ 137607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376079"/>
              <a:gd name="connsiteY0" fmla="*/ 0 h 289131"/>
              <a:gd name="connsiteX1" fmla="*/ 1376079 w 1376079"/>
              <a:gd name="connsiteY1" fmla="*/ 0 h 289131"/>
              <a:gd name="connsiteX2" fmla="*/ 1303054 w 1376079"/>
              <a:gd name="connsiteY2" fmla="*/ 289131 h 289131"/>
              <a:gd name="connsiteX3" fmla="*/ 0 w 1376079"/>
              <a:gd name="connsiteY3" fmla="*/ 289131 h 289131"/>
              <a:gd name="connsiteX4" fmla="*/ 0 w 1376079"/>
              <a:gd name="connsiteY4" fmla="*/ 0 h 28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79" h="289131">
                <a:moveTo>
                  <a:pt x="0" y="0"/>
                </a:moveTo>
                <a:lnTo>
                  <a:pt x="1376079" y="0"/>
                </a:lnTo>
                <a:lnTo>
                  <a:pt x="1303054" y="289131"/>
                </a:lnTo>
                <a:lnTo>
                  <a:pt x="0" y="289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206775" y="341784"/>
            <a:ext cx="6624736" cy="714564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22" name="Контейнер за съдържание 2"/>
          <p:cNvSpPr>
            <a:spLocks noGrp="1"/>
          </p:cNvSpPr>
          <p:nvPr>
            <p:ph idx="14" hasCustomPrompt="1"/>
          </p:nvPr>
        </p:nvSpPr>
        <p:spPr>
          <a:xfrm>
            <a:off x="622598" y="1556792"/>
            <a:ext cx="8208912" cy="4392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Вмъкнете кръгова графика от </a:t>
            </a:r>
            <a:r>
              <a:rPr lang="bg-BG" dirty="0" err="1" smtClean="0"/>
              <a:t>темплейта</a:t>
            </a:r>
            <a:endParaRPr lang="en-US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15" hasCustomPrompt="1"/>
          </p:nvPr>
        </p:nvSpPr>
        <p:spPr>
          <a:xfrm>
            <a:off x="2200275" y="1125538"/>
            <a:ext cx="6630988" cy="28892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bg-BG" dirty="0" smtClean="0"/>
              <a:t>/ПОЯСНЕНИЕ/</a:t>
            </a:r>
            <a:endParaRPr lang="en-US" dirty="0"/>
          </a:p>
        </p:txBody>
      </p:sp>
      <p:pic>
        <p:nvPicPr>
          <p:cNvPr id="28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56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Графика стълбов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Картина 2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авоъгълник 6"/>
          <p:cNvSpPr/>
          <p:nvPr userDrawn="1"/>
        </p:nvSpPr>
        <p:spPr>
          <a:xfrm>
            <a:off x="619933" y="335266"/>
            <a:ext cx="1580504" cy="721082"/>
          </a:xfrm>
          <a:custGeom>
            <a:avLst/>
            <a:gdLst>
              <a:gd name="connsiteX0" fmla="*/ 0 w 1802754"/>
              <a:gd name="connsiteY0" fmla="*/ 0 h 721082"/>
              <a:gd name="connsiteX1" fmla="*/ 180275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802754"/>
              <a:gd name="connsiteY0" fmla="*/ 0 h 721082"/>
              <a:gd name="connsiteX1" fmla="*/ 158050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580504"/>
              <a:gd name="connsiteY0" fmla="*/ 0 h 721082"/>
              <a:gd name="connsiteX1" fmla="*/ 1580504 w 1580504"/>
              <a:gd name="connsiteY1" fmla="*/ 0 h 721082"/>
              <a:gd name="connsiteX2" fmla="*/ 1399529 w 1580504"/>
              <a:gd name="connsiteY2" fmla="*/ 721082 h 721082"/>
              <a:gd name="connsiteX3" fmla="*/ 0 w 1580504"/>
              <a:gd name="connsiteY3" fmla="*/ 721082 h 721082"/>
              <a:gd name="connsiteX4" fmla="*/ 0 w 1580504"/>
              <a:gd name="connsiteY4" fmla="*/ 0 h 7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04" h="721082">
                <a:moveTo>
                  <a:pt x="0" y="0"/>
                </a:moveTo>
                <a:lnTo>
                  <a:pt x="1580504" y="0"/>
                </a:lnTo>
                <a:lnTo>
                  <a:pt x="1399529" y="721082"/>
                </a:lnTo>
                <a:lnTo>
                  <a:pt x="0" y="72108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оъгълник 6"/>
          <p:cNvSpPr/>
          <p:nvPr userDrawn="1"/>
        </p:nvSpPr>
        <p:spPr>
          <a:xfrm>
            <a:off x="622075" y="1124674"/>
            <a:ext cx="1376079" cy="289131"/>
          </a:xfrm>
          <a:custGeom>
            <a:avLst/>
            <a:gdLst>
              <a:gd name="connsiteX0" fmla="*/ 0 w 1572929"/>
              <a:gd name="connsiteY0" fmla="*/ 0 h 289131"/>
              <a:gd name="connsiteX1" fmla="*/ 157292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572929"/>
              <a:gd name="connsiteY0" fmla="*/ 0 h 289131"/>
              <a:gd name="connsiteX1" fmla="*/ 137607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376079"/>
              <a:gd name="connsiteY0" fmla="*/ 0 h 289131"/>
              <a:gd name="connsiteX1" fmla="*/ 1376079 w 1376079"/>
              <a:gd name="connsiteY1" fmla="*/ 0 h 289131"/>
              <a:gd name="connsiteX2" fmla="*/ 1303054 w 1376079"/>
              <a:gd name="connsiteY2" fmla="*/ 289131 h 289131"/>
              <a:gd name="connsiteX3" fmla="*/ 0 w 1376079"/>
              <a:gd name="connsiteY3" fmla="*/ 289131 h 289131"/>
              <a:gd name="connsiteX4" fmla="*/ 0 w 1376079"/>
              <a:gd name="connsiteY4" fmla="*/ 0 h 28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79" h="289131">
                <a:moveTo>
                  <a:pt x="0" y="0"/>
                </a:moveTo>
                <a:lnTo>
                  <a:pt x="1376079" y="0"/>
                </a:lnTo>
                <a:lnTo>
                  <a:pt x="1303054" y="289131"/>
                </a:lnTo>
                <a:lnTo>
                  <a:pt x="0" y="289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206775" y="341784"/>
            <a:ext cx="6624736" cy="714564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22" name="Контейнер за съдържание 2"/>
          <p:cNvSpPr>
            <a:spLocks noGrp="1"/>
          </p:cNvSpPr>
          <p:nvPr>
            <p:ph idx="14" hasCustomPrompt="1"/>
          </p:nvPr>
        </p:nvSpPr>
        <p:spPr>
          <a:xfrm>
            <a:off x="622598" y="1556792"/>
            <a:ext cx="11017224" cy="4392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Вмъкнете </a:t>
            </a:r>
            <a:r>
              <a:rPr lang="bg-BG" dirty="0" err="1" smtClean="0"/>
              <a:t>стълбова</a:t>
            </a:r>
            <a:r>
              <a:rPr lang="bg-BG" dirty="0" smtClean="0"/>
              <a:t> графика от </a:t>
            </a:r>
            <a:r>
              <a:rPr lang="bg-BG" dirty="0" err="1" smtClean="0"/>
              <a:t>темплейт</a:t>
            </a:r>
            <a:endParaRPr lang="en-US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15" hasCustomPrompt="1"/>
          </p:nvPr>
        </p:nvSpPr>
        <p:spPr>
          <a:xfrm>
            <a:off x="2200275" y="1125538"/>
            <a:ext cx="6630988" cy="28892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bg-BG" dirty="0" smtClean="0"/>
              <a:t>/ПОЯСНЕНИЕ/</a:t>
            </a:r>
            <a:endParaRPr lang="en-US" dirty="0"/>
          </a:p>
        </p:txBody>
      </p:sp>
      <p:sp>
        <p:nvSpPr>
          <p:cNvPr id="19" name="Контейнер за съдържание 2"/>
          <p:cNvSpPr>
            <a:spLocks noGrp="1"/>
          </p:cNvSpPr>
          <p:nvPr>
            <p:ph idx="13" hasCustomPrompt="1"/>
          </p:nvPr>
        </p:nvSpPr>
        <p:spPr>
          <a:xfrm>
            <a:off x="616261" y="6301230"/>
            <a:ext cx="1584176" cy="38369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База</a:t>
            </a:r>
            <a:endParaRPr lang="en-US" dirty="0"/>
          </a:p>
        </p:txBody>
      </p:sp>
      <p:pic>
        <p:nvPicPr>
          <p:cNvPr id="2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9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Графика хоризонтал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Картина 2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авоъгълник 6"/>
          <p:cNvSpPr/>
          <p:nvPr userDrawn="1"/>
        </p:nvSpPr>
        <p:spPr>
          <a:xfrm>
            <a:off x="619933" y="335266"/>
            <a:ext cx="1580504" cy="721082"/>
          </a:xfrm>
          <a:custGeom>
            <a:avLst/>
            <a:gdLst>
              <a:gd name="connsiteX0" fmla="*/ 0 w 1802754"/>
              <a:gd name="connsiteY0" fmla="*/ 0 h 721082"/>
              <a:gd name="connsiteX1" fmla="*/ 180275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802754"/>
              <a:gd name="connsiteY0" fmla="*/ 0 h 721082"/>
              <a:gd name="connsiteX1" fmla="*/ 1580504 w 1802754"/>
              <a:gd name="connsiteY1" fmla="*/ 0 h 721082"/>
              <a:gd name="connsiteX2" fmla="*/ 1802754 w 1802754"/>
              <a:gd name="connsiteY2" fmla="*/ 721082 h 721082"/>
              <a:gd name="connsiteX3" fmla="*/ 0 w 1802754"/>
              <a:gd name="connsiteY3" fmla="*/ 721082 h 721082"/>
              <a:gd name="connsiteX4" fmla="*/ 0 w 1802754"/>
              <a:gd name="connsiteY4" fmla="*/ 0 h 721082"/>
              <a:gd name="connsiteX0" fmla="*/ 0 w 1580504"/>
              <a:gd name="connsiteY0" fmla="*/ 0 h 721082"/>
              <a:gd name="connsiteX1" fmla="*/ 1580504 w 1580504"/>
              <a:gd name="connsiteY1" fmla="*/ 0 h 721082"/>
              <a:gd name="connsiteX2" fmla="*/ 1399529 w 1580504"/>
              <a:gd name="connsiteY2" fmla="*/ 721082 h 721082"/>
              <a:gd name="connsiteX3" fmla="*/ 0 w 1580504"/>
              <a:gd name="connsiteY3" fmla="*/ 721082 h 721082"/>
              <a:gd name="connsiteX4" fmla="*/ 0 w 1580504"/>
              <a:gd name="connsiteY4" fmla="*/ 0 h 72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04" h="721082">
                <a:moveTo>
                  <a:pt x="0" y="0"/>
                </a:moveTo>
                <a:lnTo>
                  <a:pt x="1580504" y="0"/>
                </a:lnTo>
                <a:lnTo>
                  <a:pt x="1399529" y="721082"/>
                </a:lnTo>
                <a:lnTo>
                  <a:pt x="0" y="72108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авоъгълник 6"/>
          <p:cNvSpPr/>
          <p:nvPr userDrawn="1"/>
        </p:nvSpPr>
        <p:spPr>
          <a:xfrm>
            <a:off x="622075" y="1124674"/>
            <a:ext cx="1376079" cy="289131"/>
          </a:xfrm>
          <a:custGeom>
            <a:avLst/>
            <a:gdLst>
              <a:gd name="connsiteX0" fmla="*/ 0 w 1572929"/>
              <a:gd name="connsiteY0" fmla="*/ 0 h 289131"/>
              <a:gd name="connsiteX1" fmla="*/ 157292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572929"/>
              <a:gd name="connsiteY0" fmla="*/ 0 h 289131"/>
              <a:gd name="connsiteX1" fmla="*/ 1376079 w 1572929"/>
              <a:gd name="connsiteY1" fmla="*/ 0 h 289131"/>
              <a:gd name="connsiteX2" fmla="*/ 1572929 w 1572929"/>
              <a:gd name="connsiteY2" fmla="*/ 289131 h 289131"/>
              <a:gd name="connsiteX3" fmla="*/ 0 w 1572929"/>
              <a:gd name="connsiteY3" fmla="*/ 289131 h 289131"/>
              <a:gd name="connsiteX4" fmla="*/ 0 w 1572929"/>
              <a:gd name="connsiteY4" fmla="*/ 0 h 289131"/>
              <a:gd name="connsiteX0" fmla="*/ 0 w 1376079"/>
              <a:gd name="connsiteY0" fmla="*/ 0 h 289131"/>
              <a:gd name="connsiteX1" fmla="*/ 1376079 w 1376079"/>
              <a:gd name="connsiteY1" fmla="*/ 0 h 289131"/>
              <a:gd name="connsiteX2" fmla="*/ 1303054 w 1376079"/>
              <a:gd name="connsiteY2" fmla="*/ 289131 h 289131"/>
              <a:gd name="connsiteX3" fmla="*/ 0 w 1376079"/>
              <a:gd name="connsiteY3" fmla="*/ 289131 h 289131"/>
              <a:gd name="connsiteX4" fmla="*/ 0 w 1376079"/>
              <a:gd name="connsiteY4" fmla="*/ 0 h 28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79" h="289131">
                <a:moveTo>
                  <a:pt x="0" y="0"/>
                </a:moveTo>
                <a:lnTo>
                  <a:pt x="1376079" y="0"/>
                </a:lnTo>
                <a:lnTo>
                  <a:pt x="1303054" y="289131"/>
                </a:lnTo>
                <a:lnTo>
                  <a:pt x="0" y="289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206775" y="341784"/>
            <a:ext cx="6624736" cy="714564"/>
          </a:xfrm>
        </p:spPr>
        <p:txBody>
          <a:bodyPr anchor="ctr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bg-BG" dirty="0" smtClean="0"/>
              <a:t>Въпрос</a:t>
            </a:r>
            <a:endParaRPr lang="en-US" dirty="0"/>
          </a:p>
        </p:txBody>
      </p:sp>
      <p:sp>
        <p:nvSpPr>
          <p:cNvPr id="22" name="Контейнер за съдържание 2"/>
          <p:cNvSpPr>
            <a:spLocks noGrp="1"/>
          </p:cNvSpPr>
          <p:nvPr>
            <p:ph idx="14" hasCustomPrompt="1"/>
          </p:nvPr>
        </p:nvSpPr>
        <p:spPr>
          <a:xfrm>
            <a:off x="622598" y="1556792"/>
            <a:ext cx="11017224" cy="4392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Вмъкнете </a:t>
            </a:r>
            <a:r>
              <a:rPr lang="bg-BG" dirty="0" err="1" smtClean="0"/>
              <a:t>стълбова</a:t>
            </a:r>
            <a:r>
              <a:rPr lang="bg-BG" dirty="0" smtClean="0"/>
              <a:t> графика от </a:t>
            </a:r>
            <a:r>
              <a:rPr lang="bg-BG" dirty="0" err="1" smtClean="0"/>
              <a:t>темплейт</a:t>
            </a:r>
            <a:endParaRPr lang="en-US" dirty="0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sz="quarter" idx="15" hasCustomPrompt="1"/>
          </p:nvPr>
        </p:nvSpPr>
        <p:spPr>
          <a:xfrm>
            <a:off x="2200275" y="1125538"/>
            <a:ext cx="6630988" cy="288925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bg-BG" dirty="0" smtClean="0"/>
              <a:t>/ПОЯСНЕНИЕ/</a:t>
            </a:r>
            <a:endParaRPr lang="en-US" dirty="0"/>
          </a:p>
        </p:txBody>
      </p:sp>
      <p:sp>
        <p:nvSpPr>
          <p:cNvPr id="19" name="Контейнер за съдържание 2"/>
          <p:cNvSpPr>
            <a:spLocks noGrp="1"/>
          </p:cNvSpPr>
          <p:nvPr>
            <p:ph idx="13" hasCustomPrompt="1"/>
          </p:nvPr>
        </p:nvSpPr>
        <p:spPr>
          <a:xfrm>
            <a:off x="616261" y="6301230"/>
            <a:ext cx="1584176" cy="38369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База</a:t>
            </a:r>
            <a:endParaRPr lang="en-US" dirty="0"/>
          </a:p>
        </p:txBody>
      </p:sp>
      <p:pic>
        <p:nvPicPr>
          <p:cNvPr id="2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Графика-голя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Картина 2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675"/>
            <a:ext cx="12189600" cy="6856650"/>
          </a:xfrm>
          <a:prstGeom prst="rect">
            <a:avLst/>
          </a:prstGeom>
        </p:spPr>
      </p:pic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Правоъгълник 6"/>
          <p:cNvSpPr/>
          <p:nvPr userDrawn="1"/>
        </p:nvSpPr>
        <p:spPr>
          <a:xfrm>
            <a:off x="-3969" y="332656"/>
            <a:ext cx="360000" cy="720000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40606"/>
              <a:gd name="connsiteY0" fmla="*/ 0 h 505723"/>
              <a:gd name="connsiteX1" fmla="*/ 435844 w 440606"/>
              <a:gd name="connsiteY1" fmla="*/ 0 h 505723"/>
              <a:gd name="connsiteX2" fmla="*/ 440606 w 440606"/>
              <a:gd name="connsiteY2" fmla="*/ 505723 h 505723"/>
              <a:gd name="connsiteX3" fmla="*/ 0 w 440606"/>
              <a:gd name="connsiteY3" fmla="*/ 504056 h 505723"/>
              <a:gd name="connsiteX4" fmla="*/ 0 w 440606"/>
              <a:gd name="connsiteY4" fmla="*/ 0 h 505723"/>
              <a:gd name="connsiteX0" fmla="*/ 0 w 436132"/>
              <a:gd name="connsiteY0" fmla="*/ 0 h 505723"/>
              <a:gd name="connsiteX1" fmla="*/ 435844 w 436132"/>
              <a:gd name="connsiteY1" fmla="*/ 0 h 505723"/>
              <a:gd name="connsiteX2" fmla="*/ 433462 w 436132"/>
              <a:gd name="connsiteY2" fmla="*/ 505723 h 505723"/>
              <a:gd name="connsiteX3" fmla="*/ 0 w 436132"/>
              <a:gd name="connsiteY3" fmla="*/ 504056 h 505723"/>
              <a:gd name="connsiteX4" fmla="*/ 0 w 436132"/>
              <a:gd name="connsiteY4" fmla="*/ 0 h 505723"/>
              <a:gd name="connsiteX0" fmla="*/ 0 w 438225"/>
              <a:gd name="connsiteY0" fmla="*/ 0 h 505723"/>
              <a:gd name="connsiteX1" fmla="*/ 435844 w 438225"/>
              <a:gd name="connsiteY1" fmla="*/ 0 h 505723"/>
              <a:gd name="connsiteX2" fmla="*/ 438225 w 438225"/>
              <a:gd name="connsiteY2" fmla="*/ 505723 h 505723"/>
              <a:gd name="connsiteX3" fmla="*/ 0 w 438225"/>
              <a:gd name="connsiteY3" fmla="*/ 504056 h 505723"/>
              <a:gd name="connsiteX4" fmla="*/ 0 w 438225"/>
              <a:gd name="connsiteY4" fmla="*/ 0 h 50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225" h="505723">
                <a:moveTo>
                  <a:pt x="0" y="0"/>
                </a:moveTo>
                <a:lnTo>
                  <a:pt x="435844" y="0"/>
                </a:lnTo>
                <a:cubicBezTo>
                  <a:pt x="437431" y="168574"/>
                  <a:pt x="436638" y="337149"/>
                  <a:pt x="438225" y="505723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авоъгълник 6"/>
          <p:cNvSpPr/>
          <p:nvPr userDrawn="1"/>
        </p:nvSpPr>
        <p:spPr>
          <a:xfrm>
            <a:off x="-1588" y="1124744"/>
            <a:ext cx="360808" cy="289052"/>
          </a:xfrm>
          <a:custGeom>
            <a:avLst/>
            <a:gdLst>
              <a:gd name="connsiteX0" fmla="*/ 0 w 695400"/>
              <a:gd name="connsiteY0" fmla="*/ 0 h 504056"/>
              <a:gd name="connsiteX1" fmla="*/ 695400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285825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695400"/>
              <a:gd name="connsiteY0" fmla="*/ 0 h 504056"/>
              <a:gd name="connsiteX1" fmla="*/ 435844 w 695400"/>
              <a:gd name="connsiteY1" fmla="*/ 0 h 504056"/>
              <a:gd name="connsiteX2" fmla="*/ 695400 w 695400"/>
              <a:gd name="connsiteY2" fmla="*/ 504056 h 504056"/>
              <a:gd name="connsiteX3" fmla="*/ 0 w 695400"/>
              <a:gd name="connsiteY3" fmla="*/ 504056 h 504056"/>
              <a:gd name="connsiteX4" fmla="*/ 0 w 695400"/>
              <a:gd name="connsiteY4" fmla="*/ 0 h 504056"/>
              <a:gd name="connsiteX0" fmla="*/ 0 w 435844"/>
              <a:gd name="connsiteY0" fmla="*/ 0 h 504056"/>
              <a:gd name="connsiteX1" fmla="*/ 435844 w 435844"/>
              <a:gd name="connsiteY1" fmla="*/ 0 h 504056"/>
              <a:gd name="connsiteX2" fmla="*/ 428700 w 435844"/>
              <a:gd name="connsiteY2" fmla="*/ 501675 h 504056"/>
              <a:gd name="connsiteX3" fmla="*/ 0 w 435844"/>
              <a:gd name="connsiteY3" fmla="*/ 504056 h 504056"/>
              <a:gd name="connsiteX4" fmla="*/ 0 w 435844"/>
              <a:gd name="connsiteY4" fmla="*/ 0 h 504056"/>
              <a:gd name="connsiteX0" fmla="*/ 0 w 693019"/>
              <a:gd name="connsiteY0" fmla="*/ 0 h 504056"/>
              <a:gd name="connsiteX1" fmla="*/ 693019 w 693019"/>
              <a:gd name="connsiteY1" fmla="*/ 0 h 504056"/>
              <a:gd name="connsiteX2" fmla="*/ 428700 w 693019"/>
              <a:gd name="connsiteY2" fmla="*/ 501675 h 504056"/>
              <a:gd name="connsiteX3" fmla="*/ 0 w 693019"/>
              <a:gd name="connsiteY3" fmla="*/ 504056 h 504056"/>
              <a:gd name="connsiteX4" fmla="*/ 0 w 693019"/>
              <a:gd name="connsiteY4" fmla="*/ 0 h 504056"/>
              <a:gd name="connsiteX0" fmla="*/ 0 w 740414"/>
              <a:gd name="connsiteY0" fmla="*/ 0 h 505841"/>
              <a:gd name="connsiteX1" fmla="*/ 693019 w 740414"/>
              <a:gd name="connsiteY1" fmla="*/ 0 h 505841"/>
              <a:gd name="connsiteX2" fmla="*/ 740414 w 740414"/>
              <a:gd name="connsiteY2" fmla="*/ 505841 h 505841"/>
              <a:gd name="connsiteX3" fmla="*/ 0 w 740414"/>
              <a:gd name="connsiteY3" fmla="*/ 504056 h 505841"/>
              <a:gd name="connsiteX4" fmla="*/ 0 w 740414"/>
              <a:gd name="connsiteY4" fmla="*/ 0 h 505841"/>
              <a:gd name="connsiteX0" fmla="*/ 0 w 694575"/>
              <a:gd name="connsiteY0" fmla="*/ 0 h 505841"/>
              <a:gd name="connsiteX1" fmla="*/ 693019 w 694575"/>
              <a:gd name="connsiteY1" fmla="*/ 0 h 505841"/>
              <a:gd name="connsiteX2" fmla="*/ 694575 w 694575"/>
              <a:gd name="connsiteY2" fmla="*/ 505841 h 505841"/>
              <a:gd name="connsiteX3" fmla="*/ 0 w 694575"/>
              <a:gd name="connsiteY3" fmla="*/ 504056 h 505841"/>
              <a:gd name="connsiteX4" fmla="*/ 0 w 694575"/>
              <a:gd name="connsiteY4" fmla="*/ 0 h 50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75" h="505841">
                <a:moveTo>
                  <a:pt x="0" y="0"/>
                </a:moveTo>
                <a:lnTo>
                  <a:pt x="693019" y="0"/>
                </a:lnTo>
                <a:cubicBezTo>
                  <a:pt x="693538" y="168614"/>
                  <a:pt x="694056" y="337227"/>
                  <a:pt x="694575" y="505841"/>
                </a:cubicBez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Контейнер за съдържание 2"/>
          <p:cNvSpPr>
            <a:spLocks noGrp="1"/>
          </p:cNvSpPr>
          <p:nvPr>
            <p:ph idx="14" hasCustomPrompt="1"/>
          </p:nvPr>
        </p:nvSpPr>
        <p:spPr>
          <a:xfrm>
            <a:off x="622598" y="332655"/>
            <a:ext cx="11017224" cy="5786219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dirty="0"/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Вмъкнете </a:t>
            </a:r>
            <a:r>
              <a:rPr lang="bg-BG" dirty="0" err="1" smtClean="0"/>
              <a:t>стълбова</a:t>
            </a:r>
            <a:r>
              <a:rPr lang="bg-BG" dirty="0" smtClean="0"/>
              <a:t> графика от </a:t>
            </a:r>
            <a:r>
              <a:rPr lang="bg-BG" dirty="0" err="1" smtClean="0"/>
              <a:t>темплейт</a:t>
            </a:r>
            <a:endParaRPr lang="en-US" dirty="0"/>
          </a:p>
        </p:txBody>
      </p:sp>
      <p:sp>
        <p:nvSpPr>
          <p:cNvPr id="19" name="Контейнер за съдържание 2"/>
          <p:cNvSpPr>
            <a:spLocks noGrp="1"/>
          </p:cNvSpPr>
          <p:nvPr>
            <p:ph idx="13" hasCustomPrompt="1"/>
          </p:nvPr>
        </p:nvSpPr>
        <p:spPr>
          <a:xfrm>
            <a:off x="616261" y="6301230"/>
            <a:ext cx="1584176" cy="38369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bg-BG" dirty="0" smtClean="0"/>
              <a:t>База</a:t>
            </a:r>
            <a:endParaRPr lang="en-US" dirty="0"/>
          </a:p>
        </p:txBody>
      </p:sp>
      <p:pic>
        <p:nvPicPr>
          <p:cNvPr id="2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653" y="6118875"/>
            <a:ext cx="206466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83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5C90-0E7E-429A-869C-377EBF7E26CB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E87A-9A78-405C-8555-A97737AF2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4" r:id="rId13"/>
    <p:sldLayoutId id="2147483669" r:id="rId14"/>
    <p:sldLayoutId id="2147483665" r:id="rId15"/>
    <p:sldLayoutId id="2147483668" r:id="rId16"/>
    <p:sldLayoutId id="2147483670" r:id="rId17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chart" Target="../charts/char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74" y="1752224"/>
            <a:ext cx="8496944" cy="2062103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prstMaterial="dkEdge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endParaRPr lang="en-US" sz="4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r>
              <a:rPr lang="bg-BG" sz="4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Септември 2018 г.</a:t>
            </a:r>
            <a:endParaRPr lang="bg-BG" sz="40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51545593"/>
              </p:ext>
            </p:extLst>
          </p:nvPr>
        </p:nvGraphicFramePr>
        <p:xfrm>
          <a:off x="406574" y="3999840"/>
          <a:ext cx="8126942" cy="79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6013716"/>
            <a:ext cx="7128792" cy="8382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4548496"/>
              </p:ext>
            </p:extLst>
          </p:nvPr>
        </p:nvGraphicFramePr>
        <p:xfrm>
          <a:off x="8457915" y="219236"/>
          <a:ext cx="3732498" cy="266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9656" y="345836"/>
            <a:ext cx="5445550" cy="720000"/>
          </a:xfrm>
        </p:spPr>
        <p:txBody>
          <a:bodyPr/>
          <a:lstStyle/>
          <a:p>
            <a:r>
              <a:rPr lang="ru-RU" sz="1100" b="1" dirty="0">
                <a:latin typeface="Californian FB" panose="0207040306080B030204" pitchFamily="18" charset="0"/>
              </a:rPr>
              <a:t>Наскоро министърът на вътрешните работи Валентин Радев, министърът на регионалното развитие Николай Нанков и министърът на транспорта Ивайло Московски подадоха оставки заради инцидента край град Своге. Според Вас лично след техните смени ще се подобри или ще се влоши работата на кабинета?</a:t>
            </a:r>
            <a:endParaRPr lang="en-US" sz="1100" b="1" dirty="0">
              <a:latin typeface="Californian FB" panose="0207040306080B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67785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4" y="-55418"/>
            <a:ext cx="5743575" cy="6935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656" y="1065836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i="1" dirty="0"/>
              <a:t>Спонтанен отговор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24931"/>
              </p:ext>
            </p:extLst>
          </p:nvPr>
        </p:nvGraphicFramePr>
        <p:xfrm>
          <a:off x="478582" y="1785836"/>
          <a:ext cx="86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62" y="5913960"/>
            <a:ext cx="1990751" cy="937956"/>
          </a:xfrm>
          <a:prstGeom prst="rect">
            <a:avLst/>
          </a:prstGeom>
        </p:spPr>
      </p:pic>
      <p:sp>
        <p:nvSpPr>
          <p:cNvPr id="7" name="Заглавие 1"/>
          <p:cNvSpPr txBox="1">
            <a:spLocks/>
          </p:cNvSpPr>
          <p:nvPr/>
        </p:nvSpPr>
        <p:spPr>
          <a:xfrm>
            <a:off x="2275" y="3600373"/>
            <a:ext cx="2736304" cy="274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>Адрес: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>Телефон: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>Имейл адрес: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5466"/>
                </a:solidFill>
                <a:effectLst/>
                <a:uLnTx/>
                <a:uFillTx/>
                <a:latin typeface="Century Schoolbook"/>
                <a:ea typeface="+mj-ea"/>
                <a:cs typeface="Times New Roman" pitchFamily="18" charset="0"/>
              </a:rPr>
              <a:t>Сайт: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C5466"/>
              </a:solidFill>
              <a:effectLst/>
              <a:uLnTx/>
              <a:uFillTx/>
              <a:latin typeface="Century Schoolbook"/>
              <a:ea typeface="+mj-ea"/>
              <a:cs typeface="Times New Roman" pitchFamily="18" charset="0"/>
            </a:endParaRPr>
          </a:p>
        </p:txBody>
      </p:sp>
      <p:sp>
        <p:nvSpPr>
          <p:cNvPr id="8" name="Подзаглавие 2"/>
          <p:cNvSpPr txBox="1">
            <a:spLocks/>
          </p:cNvSpPr>
          <p:nvPr/>
        </p:nvSpPr>
        <p:spPr>
          <a:xfrm>
            <a:off x="2926854" y="3600373"/>
            <a:ext cx="5112568" cy="2748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гр. София, ул.  „Фредерик Жолио Кюри“ №20, ет. 14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+359 886 31 76 73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office@rctrend.bg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23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www.rctrend.bg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6423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Паспорт на проучването</a:t>
            </a:r>
            <a:endParaRPr lang="en-US" sz="2800" b="1" dirty="0">
              <a:latin typeface="Californian FB" panose="0207040306080B03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8000" y="1584000"/>
            <a:ext cx="0" cy="432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81966"/>
            <a:ext cx="2204867" cy="890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8" y="12778"/>
            <a:ext cx="5743575" cy="6845222"/>
          </a:xfrm>
          <a:prstGeom prst="rect">
            <a:avLst/>
          </a:prstGeom>
        </p:spPr>
      </p:pic>
      <p:sp>
        <p:nvSpPr>
          <p:cNvPr id="8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62558" y="1784094"/>
            <a:ext cx="11737304" cy="4492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</a:rPr>
              <a:t>Реализация на изследването:                 </a:t>
            </a:r>
            <a:r>
              <a:rPr lang="en-US" sz="1800" b="1" dirty="0" smtClean="0">
                <a:latin typeface="+mj-lt"/>
              </a:rPr>
              <a:t>  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Изследователски център „Тренд“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Възложител:                                                   </a:t>
            </a:r>
            <a:r>
              <a:rPr lang="ru-RU" sz="1800" dirty="0">
                <a:latin typeface="+mj-lt"/>
                <a:ea typeface="Yu Gothic UI Light" panose="020B0300000000000000" pitchFamily="34" charset="-128"/>
              </a:rPr>
              <a:t>В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естник </a:t>
            </a:r>
            <a:r>
              <a:rPr lang="ru-RU" sz="1800" dirty="0" smtClean="0">
                <a:ea typeface="Yu Gothic UI Light" panose="020B0300000000000000" pitchFamily="34" charset="-128"/>
              </a:rPr>
              <a:t>„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24 часа</a:t>
            </a:r>
            <a:r>
              <a:rPr lang="ru-RU" sz="1800" dirty="0" smtClean="0">
                <a:ea typeface="Yu Gothic UI Light" panose="020B0300000000000000" pitchFamily="34" charset="-128"/>
              </a:rPr>
              <a:t>“</a:t>
            </a:r>
            <a:endParaRPr lang="ru-RU" sz="1800" dirty="0" smtClean="0">
              <a:latin typeface="+mj-lt"/>
              <a:ea typeface="Yu Gothic UI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Размер на извадка:                                       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100</a:t>
            </a:r>
            <a:r>
              <a:rPr lang="bg-BG" sz="1800" dirty="0">
                <a:latin typeface="+mj-lt"/>
                <a:ea typeface="Yu Gothic UI Light" panose="020B0300000000000000" pitchFamily="34" charset="-128"/>
              </a:rPr>
              <a:t>6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  души на възраст 18+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Представителност:                                        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Представително за </a:t>
            </a:r>
            <a:r>
              <a:rPr lang="bg-BG" sz="1800" dirty="0" smtClean="0">
                <a:latin typeface="+mj-lt"/>
                <a:ea typeface="Yu Gothic UI Light" panose="020B0300000000000000" pitchFamily="34" charset="-128"/>
              </a:rPr>
              <a:t>пълнолетното население на България</a:t>
            </a:r>
            <a:endParaRPr lang="ru-RU" sz="1800" dirty="0" smtClean="0">
              <a:latin typeface="+mj-lt"/>
              <a:ea typeface="Yu Gothic UI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Метод на регистрация:                                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Пряко полустандартизирано интервю „лице в лице“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Период на провеждане:                              </a:t>
            </a:r>
            <a:r>
              <a:rPr lang="bg-BG" sz="1800" dirty="0" smtClean="0">
                <a:latin typeface="+mj-lt"/>
                <a:ea typeface="Yu Gothic UI Light" panose="020B0300000000000000" pitchFamily="34" charset="-128"/>
              </a:rPr>
              <a:t>0</a:t>
            </a:r>
            <a:r>
              <a:rPr lang="en-US" sz="1800" dirty="0" smtClean="0">
                <a:latin typeface="+mj-lt"/>
                <a:ea typeface="Yu Gothic UI Light" panose="020B0300000000000000" pitchFamily="34" charset="-128"/>
              </a:rPr>
              <a:t>4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-</a:t>
            </a:r>
            <a:r>
              <a:rPr lang="bg-BG" sz="1800" dirty="0" smtClean="0">
                <a:latin typeface="+mj-lt"/>
                <a:ea typeface="Yu Gothic UI Light" panose="020B0300000000000000" pitchFamily="34" charset="-128"/>
              </a:rPr>
              <a:t>1</a:t>
            </a:r>
            <a:r>
              <a:rPr lang="en-US" sz="1800" dirty="0" smtClean="0">
                <a:latin typeface="+mj-lt"/>
                <a:ea typeface="Yu Gothic UI Light" panose="020B0300000000000000" pitchFamily="34" charset="-128"/>
              </a:rPr>
              <a:t>1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.0</a:t>
            </a:r>
            <a:r>
              <a:rPr lang="en-US" sz="1800" dirty="0" smtClean="0">
                <a:latin typeface="+mj-lt"/>
                <a:ea typeface="Yu Gothic UI Light" panose="020B0300000000000000" pitchFamily="34" charset="-128"/>
              </a:rPr>
              <a:t>9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.2018 г.</a:t>
            </a:r>
          </a:p>
          <a:p>
            <a:pPr>
              <a:lnSpc>
                <a:spcPct val="150000"/>
              </a:lnSpc>
            </a:pPr>
            <a:r>
              <a:rPr lang="ru-RU" sz="1800" b="1" dirty="0" smtClean="0">
                <a:latin typeface="+mj-lt"/>
                <a:ea typeface="Yu Gothic UI Light" panose="020B0300000000000000" pitchFamily="34" charset="-128"/>
              </a:rPr>
              <a:t>Точност:                                                          </a:t>
            </a:r>
            <a:r>
              <a:rPr lang="en-US" sz="1800" b="1" dirty="0" smtClean="0">
                <a:latin typeface="+mj-lt"/>
                <a:ea typeface="Yu Gothic UI Light" panose="020B0300000000000000" pitchFamily="34" charset="-128"/>
              </a:rPr>
              <a:t> 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Максимална</a:t>
            </a:r>
            <a:r>
              <a:rPr lang="en-US" sz="1800" dirty="0" smtClean="0">
                <a:latin typeface="+mj-lt"/>
                <a:ea typeface="Yu Gothic UI Light" panose="020B0300000000000000" pitchFamily="34" charset="-128"/>
              </a:rPr>
              <a:t> </a:t>
            </a:r>
            <a:r>
              <a:rPr lang="bg-BG" sz="1800" dirty="0" smtClean="0">
                <a:latin typeface="+mj-lt"/>
                <a:ea typeface="Yu Gothic UI Light" panose="020B0300000000000000" pitchFamily="34" charset="-128"/>
              </a:rPr>
              <a:t>статистическа</a:t>
            </a:r>
            <a:r>
              <a:rPr lang="ru-RU" sz="1800" dirty="0" smtClean="0">
                <a:latin typeface="+mj-lt"/>
                <a:ea typeface="Yu Gothic UI Light" panose="020B0300000000000000" pitchFamily="34" charset="-128"/>
              </a:rPr>
              <a:t> грешка </a:t>
            </a:r>
            <a:r>
              <a:rPr lang="ru-RU" sz="1800" dirty="0">
                <a:latin typeface="+mj-lt"/>
                <a:ea typeface="Yu Gothic UI Light" panose="020B0300000000000000" pitchFamily="34" charset="-128"/>
              </a:rPr>
              <a:t>± 3.1%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016" y="249743"/>
            <a:ext cx="923925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30" y="5900481"/>
            <a:ext cx="4695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5473402" cy="720000"/>
          </a:xfrm>
        </p:spPr>
        <p:txBody>
          <a:bodyPr/>
          <a:lstStyle/>
          <a:p>
            <a:r>
              <a:rPr lang="bg-BG" sz="1800" b="1" dirty="0" smtClean="0">
                <a:latin typeface="Californian FB" panose="0207040306080B030204" pitchFamily="18" charset="0"/>
              </a:rPr>
              <a:t>Вие лично оптимист или песимист сте за</a:t>
            </a:r>
            <a:r>
              <a:rPr lang="en-US" sz="1800" b="1" dirty="0" smtClean="0">
                <a:latin typeface="Californian FB" panose="0207040306080B030204" pitchFamily="18" charset="0"/>
              </a:rPr>
              <a:t> </a:t>
            </a:r>
            <a:r>
              <a:rPr lang="bg-BG" sz="1800" b="1" dirty="0" smtClean="0">
                <a:latin typeface="Californian FB" panose="0207040306080B030204" pitchFamily="18" charset="0"/>
              </a:rPr>
              <a:t>бъдещето на България?</a:t>
            </a:r>
            <a:endParaRPr lang="en-US" sz="1800" b="1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Спонтанен отговор</a:t>
            </a:r>
            <a:endParaRPr lang="bg-BG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19" y="0"/>
            <a:ext cx="5743575" cy="6845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44" y="6059066"/>
            <a:ext cx="1610120" cy="764704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64842"/>
              </p:ext>
            </p:extLst>
          </p:nvPr>
        </p:nvGraphicFramePr>
        <p:xfrm>
          <a:off x="276048" y="1784273"/>
          <a:ext cx="1173730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23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 smtClean="0">
                <a:latin typeface="Californian FB" panose="0207040306080B030204" pitchFamily="18" charset="0"/>
              </a:rPr>
              <a:t>Вие лично как оценявате работата на парламента?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18442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12778"/>
            <a:ext cx="5743575" cy="68452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Въпрос с предварително зададени опции</a:t>
            </a:r>
            <a:endParaRPr lang="bg-BG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06265"/>
              </p:ext>
            </p:extLst>
          </p:nvPr>
        </p:nvGraphicFramePr>
        <p:xfrm>
          <a:off x="295902" y="1784273"/>
          <a:ext cx="11809312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 smtClean="0">
                <a:latin typeface="Californian FB" panose="0207040306080B030204" pitchFamily="18" charset="0"/>
              </a:rPr>
              <a:t>Вие лично как оценявате работата на правителството?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18442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12778"/>
            <a:ext cx="5743575" cy="68452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Въпрос с предварително зададени опции</a:t>
            </a:r>
            <a:endParaRPr lang="bg-BG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122252"/>
              </p:ext>
            </p:extLst>
          </p:nvPr>
        </p:nvGraphicFramePr>
        <p:xfrm>
          <a:off x="51944" y="1876494"/>
          <a:ext cx="1175480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 smtClean="0">
                <a:latin typeface="Californian FB" panose="0207040306080B030204" pitchFamily="18" charset="0"/>
              </a:rPr>
              <a:t>Вие лично как оценявате работата на президента?</a:t>
            </a:r>
            <a:endParaRPr lang="en-US" sz="2000" b="1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18442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12778"/>
            <a:ext cx="5743575" cy="68452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Въпрос с предварително зададени опции</a:t>
            </a:r>
            <a:endParaRPr lang="bg-BG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30148"/>
              </p:ext>
            </p:extLst>
          </p:nvPr>
        </p:nvGraphicFramePr>
        <p:xfrm>
          <a:off x="190550" y="1976904"/>
          <a:ext cx="1152128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700" b="1" dirty="0">
                <a:latin typeface="Californian FB" panose="0207040306080B030204" pitchFamily="18" charset="0"/>
              </a:rPr>
              <a:t>Според Вас лично необходими ли са или не са необходими предсрочни парламентарни избори?</a:t>
            </a:r>
            <a:endParaRPr lang="en-US" sz="1700" b="1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67785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4" y="24035"/>
            <a:ext cx="5743575" cy="6845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598" y="1088244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i="1" dirty="0"/>
              <a:t>Спонтанен отговор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229239"/>
              </p:ext>
            </p:extLst>
          </p:nvPr>
        </p:nvGraphicFramePr>
        <p:xfrm>
          <a:off x="314198" y="1784273"/>
          <a:ext cx="11613656" cy="412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5040560" cy="720000"/>
          </a:xfrm>
        </p:spPr>
        <p:txBody>
          <a:bodyPr/>
          <a:lstStyle/>
          <a:p>
            <a:r>
              <a:rPr lang="bg-BG" sz="1800" b="1" dirty="0" smtClean="0">
                <a:latin typeface="Californian FB" panose="0207040306080B030204" pitchFamily="18" charset="0"/>
              </a:rPr>
              <a:t>Кое от следните две твърдения е по-близо до Вашето мнение?</a:t>
            </a:r>
            <a:endParaRPr lang="en-US" sz="1800" b="1" dirty="0">
              <a:latin typeface="Californian FB" panose="0207040306080B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46" y="5967785"/>
            <a:ext cx="2204867" cy="890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0"/>
            <a:ext cx="5619867" cy="68805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Въпрос с предварително зададени опции</a:t>
            </a:r>
            <a:endParaRPr lang="bg-BG" sz="16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4" y="6475890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24357"/>
              </p:ext>
            </p:extLst>
          </p:nvPr>
        </p:nvGraphicFramePr>
        <p:xfrm>
          <a:off x="184171" y="1945030"/>
          <a:ext cx="1101722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61012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2598" y="332656"/>
            <a:ext cx="5473402" cy="720000"/>
          </a:xfrm>
        </p:spPr>
        <p:txBody>
          <a:bodyPr/>
          <a:lstStyle/>
          <a:p>
            <a:r>
              <a:rPr lang="ru-RU" sz="1700" b="1" dirty="0" smtClean="0">
                <a:latin typeface="Californian FB" panose="0207040306080B030204" pitchFamily="18" charset="0"/>
              </a:rPr>
              <a:t>Ако </a:t>
            </a:r>
            <a:r>
              <a:rPr lang="ru-RU" sz="1700" b="1" dirty="0">
                <a:latin typeface="Californian FB" panose="0207040306080B030204" pitchFamily="18" charset="0"/>
              </a:rPr>
              <a:t>днес се проведат парламентарни избори, Вие лично за коя партия/ коалиция бихте гласували?</a:t>
            </a:r>
            <a:endParaRPr lang="en-US" sz="1700" b="1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3660" y="1074182"/>
            <a:ext cx="225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tx2"/>
                </a:solidFill>
              </a:rPr>
              <a:t>База: 1006 души</a:t>
            </a:r>
            <a:endParaRPr lang="bg-BG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891" y="107418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i="1" dirty="0" smtClean="0"/>
              <a:t>Спонтанен отговор</a:t>
            </a:r>
            <a:endParaRPr lang="bg-BG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66" y="12778"/>
            <a:ext cx="4879479" cy="6845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81" y="6036654"/>
            <a:ext cx="4695825" cy="752475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855111"/>
              </p:ext>
            </p:extLst>
          </p:nvPr>
        </p:nvGraphicFramePr>
        <p:xfrm>
          <a:off x="0" y="1412736"/>
          <a:ext cx="11423798" cy="47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09" y="6115810"/>
            <a:ext cx="1805836" cy="76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855" y="6036654"/>
            <a:ext cx="5326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Californian FB" panose="0207040306080B030204" pitchFamily="18" charset="0"/>
              </a:rPr>
              <a:t>*</a:t>
            </a:r>
            <a:r>
              <a:rPr lang="en-GB" sz="1400" b="1" i="1" dirty="0" smtClean="0">
                <a:latin typeface="Californian FB" panose="0207040306080B030204" pitchFamily="18" charset="0"/>
              </a:rPr>
              <a:t> </a:t>
            </a:r>
            <a:r>
              <a:rPr lang="bg-BG" sz="1400" b="1" i="1" dirty="0" smtClean="0"/>
              <a:t>Стойностите на Обединени патриоти и „Демократична България“ са сбор от спонтанните отговори за самата коалиция, както и на партиите, които са част от коалицията</a:t>
            </a:r>
            <a:endParaRPr lang="bg-BG" sz="1400" b="1" i="1" dirty="0"/>
          </a:p>
        </p:txBody>
      </p:sp>
    </p:spTree>
    <p:extLst>
      <p:ext uri="{BB962C8B-B14F-4D97-AF65-F5344CB8AC3E}">
        <p14:creationId xmlns:p14="http://schemas.microsoft.com/office/powerpoint/2010/main" val="16618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Trend.bg">
    <a:dk1>
      <a:srgbClr val="3C5466"/>
    </a:dk1>
    <a:lt1>
      <a:srgbClr val="BCCEDD"/>
    </a:lt1>
    <a:dk2>
      <a:srgbClr val="46423D"/>
    </a:dk2>
    <a:lt2>
      <a:srgbClr val="FFFFFF"/>
    </a:lt2>
    <a:accent1>
      <a:srgbClr val="F3AE5C"/>
    </a:accent1>
    <a:accent2>
      <a:srgbClr val="F18686"/>
    </a:accent2>
    <a:accent3>
      <a:srgbClr val="80C569"/>
    </a:accent3>
    <a:accent4>
      <a:srgbClr val="BCCEDD"/>
    </a:accent4>
    <a:accent5>
      <a:srgbClr val="3C5466"/>
    </a:accent5>
    <a:accent6>
      <a:srgbClr val="46423D"/>
    </a:accent6>
    <a:hlink>
      <a:srgbClr val="BCCEDD"/>
    </a:hlink>
    <a:folHlink>
      <a:srgbClr val="3C5466"/>
    </a:folHlink>
  </a:clrScheme>
  <a:fontScheme name="TREND.BG">
    <a:majorFont>
      <a:latin typeface="Century Schoolbook"/>
      <a:ea typeface=""/>
      <a:cs typeface=""/>
    </a:majorFont>
    <a:minorFont>
      <a:latin typeface="Arial Narrow"/>
      <a:ea typeface=""/>
      <a:cs typeface="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rend.bg">
    <a:dk1>
      <a:srgbClr val="3C5466"/>
    </a:dk1>
    <a:lt1>
      <a:srgbClr val="BCCEDD"/>
    </a:lt1>
    <a:dk2>
      <a:srgbClr val="46423D"/>
    </a:dk2>
    <a:lt2>
      <a:srgbClr val="FFFFFF"/>
    </a:lt2>
    <a:accent1>
      <a:srgbClr val="F3AE5C"/>
    </a:accent1>
    <a:accent2>
      <a:srgbClr val="F18686"/>
    </a:accent2>
    <a:accent3>
      <a:srgbClr val="80C569"/>
    </a:accent3>
    <a:accent4>
      <a:srgbClr val="BCCEDD"/>
    </a:accent4>
    <a:accent5>
      <a:srgbClr val="3C5466"/>
    </a:accent5>
    <a:accent6>
      <a:srgbClr val="46423D"/>
    </a:accent6>
    <a:hlink>
      <a:srgbClr val="BCCEDD"/>
    </a:hlink>
    <a:folHlink>
      <a:srgbClr val="3C5466"/>
    </a:folHlink>
  </a:clrScheme>
  <a:fontScheme name="TREND.BG">
    <a:majorFont>
      <a:latin typeface="Century Schoolbook"/>
      <a:ea typeface=""/>
      <a:cs typeface=""/>
    </a:majorFont>
    <a:minorFont>
      <a:latin typeface="Arial Narrow"/>
      <a:ea typeface=""/>
      <a:cs typeface="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21498</TotalTime>
  <Words>295</Words>
  <Application>Microsoft Office PowerPoint</Application>
  <PresentationFormat>Custom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Yu Gothic UI Light</vt:lpstr>
      <vt:lpstr>Arial</vt:lpstr>
      <vt:lpstr>Arial Narrow</vt:lpstr>
      <vt:lpstr>Calibri</vt:lpstr>
      <vt:lpstr>Calibri Light</vt:lpstr>
      <vt:lpstr>Californian FB</vt:lpstr>
      <vt:lpstr>Century Schoolbook</vt:lpstr>
      <vt:lpstr>Franklin Gothic Book</vt:lpstr>
      <vt:lpstr>Times New Roman</vt:lpstr>
      <vt:lpstr>Office Theme</vt:lpstr>
      <vt:lpstr>PowerPoint Presentation</vt:lpstr>
      <vt:lpstr>Паспорт на проучването</vt:lpstr>
      <vt:lpstr>Вие лично оптимист или песимист сте за бъдещето на България?</vt:lpstr>
      <vt:lpstr>Вие лично как оценявате работата на парламента?</vt:lpstr>
      <vt:lpstr>Вие лично как оценявате работата на правителството?</vt:lpstr>
      <vt:lpstr>Вие лично как оценявате работата на президента?</vt:lpstr>
      <vt:lpstr>Според Вас лично необходими ли са или не са необходими предсрочни парламентарни избори?</vt:lpstr>
      <vt:lpstr>Кое от следните две твърдения е по-близо до Вашето мнение?</vt:lpstr>
      <vt:lpstr>Ако днес се проведат парламентарни избори, Вие лично за коя партия/ коалиция бихте гласували?</vt:lpstr>
      <vt:lpstr>Наскоро министърът на вътрешните работи Валентин Радев, министърът на регионалното развитие Николай Нанков и министърът на транспорта Ивайло Московски подадоха оставки заради инцидента край град Своге. Според Вас лично след техните смени ще се подобри или ще се влоши работата на кабинета?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Lenovo</dc:creator>
  <cp:lastModifiedBy>Потребител на Windows</cp:lastModifiedBy>
  <cp:revision>1007</cp:revision>
  <dcterms:created xsi:type="dcterms:W3CDTF">2017-02-06T12:18:04Z</dcterms:created>
  <dcterms:modified xsi:type="dcterms:W3CDTF">2018-09-18T14:58:44Z</dcterms:modified>
</cp:coreProperties>
</file>